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698" r:id="rId2"/>
    <p:sldId id="257" r:id="rId3"/>
    <p:sldId id="775" r:id="rId4"/>
    <p:sldId id="764" r:id="rId5"/>
    <p:sldId id="766" r:id="rId6"/>
    <p:sldId id="779" r:id="rId7"/>
    <p:sldId id="765" r:id="rId8"/>
    <p:sldId id="768" r:id="rId9"/>
    <p:sldId id="769" r:id="rId10"/>
    <p:sldId id="770" r:id="rId11"/>
    <p:sldId id="771" r:id="rId12"/>
    <p:sldId id="772" r:id="rId13"/>
    <p:sldId id="773" r:id="rId14"/>
    <p:sldId id="774" r:id="rId15"/>
    <p:sldId id="776" r:id="rId16"/>
    <p:sldId id="756" r:id="rId17"/>
    <p:sldId id="777" r:id="rId18"/>
    <p:sldId id="7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sillas, Yannina@DSS.ca.gov" initials="CY" lastIdx="5" clrIdx="0">
    <p:extLst>
      <p:ext uri="{19B8F6BF-5375-455C-9EA6-DF929625EA0E}">
        <p15:presenceInfo xmlns:p15="http://schemas.microsoft.com/office/powerpoint/2012/main" userId="S::Yannina.Casillas@dss.ca.gov::5fedfb7c-96cd-4d87-af7c-a7468c3055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94660"/>
  </p:normalViewPr>
  <p:slideViewPr>
    <p:cSldViewPr snapToGrid="0">
      <p:cViewPr varScale="1">
        <p:scale>
          <a:sx n="62" d="100"/>
          <a:sy n="62" d="100"/>
        </p:scale>
        <p:origin x="4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E4F548-C2EC-4D9C-837F-2833825E42E9}" type="datetimeFigureOut">
              <a:rPr lang="en-US" smtClean="0"/>
              <a:t>11/30/2020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7EAED2-35F7-470E-8125-B6405A5C706C}" type="slidenum">
              <a:rPr lang="en-US" smtClean="0"/>
              <a:t>‹#›</a:t>
            </a:fld>
            <a:endParaRPr lang="en-US"/>
          </a:p>
        </p:txBody>
      </p:sp>
    </p:spTree>
    <p:extLst>
      <p:ext uri="{BB962C8B-B14F-4D97-AF65-F5344CB8AC3E}">
        <p14:creationId xmlns:p14="http://schemas.microsoft.com/office/powerpoint/2010/main" val="2968269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FDEE29-3922-40FB-8F81-927D62001EE4}" type="slidenum">
              <a:rPr lang="en-US" smtClean="0"/>
              <a:t>1</a:t>
            </a:fld>
            <a:endParaRPr lang="en-US"/>
          </a:p>
        </p:txBody>
      </p:sp>
    </p:spTree>
    <p:extLst>
      <p:ext uri="{BB962C8B-B14F-4D97-AF65-F5344CB8AC3E}">
        <p14:creationId xmlns:p14="http://schemas.microsoft.com/office/powerpoint/2010/main" val="4275328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We do not represent individuals. Presentation is general information, not legal advice</a:t>
            </a:r>
            <a:endParaRPr dirty="0"/>
          </a:p>
        </p:txBody>
      </p:sp>
      <p:sp>
        <p:nvSpPr>
          <p:cNvPr id="282" name="Google Shape;28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toplines, detailed policy recommendations under each – campaign promises</a:t>
            </a:r>
          </a:p>
        </p:txBody>
      </p:sp>
      <p:sp>
        <p:nvSpPr>
          <p:cNvPr id="4" name="Slide Number Placeholder 3"/>
          <p:cNvSpPr>
            <a:spLocks noGrp="1"/>
          </p:cNvSpPr>
          <p:nvPr>
            <p:ph type="sldNum" sz="quarter" idx="5"/>
          </p:nvPr>
        </p:nvSpPr>
        <p:spPr/>
        <p:txBody>
          <a:bodyPr/>
          <a:lstStyle/>
          <a:p>
            <a:fld id="{C67EAED2-35F7-470E-8125-B6405A5C706C}" type="slidenum">
              <a:rPr lang="en-US" smtClean="0"/>
              <a:t>5</a:t>
            </a:fld>
            <a:endParaRPr lang="en-US"/>
          </a:p>
        </p:txBody>
      </p:sp>
    </p:spTree>
    <p:extLst>
      <p:ext uri="{BB962C8B-B14F-4D97-AF65-F5344CB8AC3E}">
        <p14:creationId xmlns:p14="http://schemas.microsoft.com/office/powerpoint/2010/main" val="822144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Immigration Policy tracking project – Lucas </a:t>
            </a:r>
            <a:r>
              <a:rPr lang="en-US" dirty="0" err="1"/>
              <a:t>Guttentag</a:t>
            </a:r>
            <a:r>
              <a:rPr lang="en-US" dirty="0"/>
              <a:t>, Stanford</a:t>
            </a:r>
          </a:p>
          <a:p>
            <a:r>
              <a:rPr lang="en-US" dirty="0"/>
              <a:t>Restricting access to asylum</a:t>
            </a:r>
          </a:p>
          <a:p>
            <a:r>
              <a:rPr lang="en-US" dirty="0"/>
              <a:t>Travel bans</a:t>
            </a:r>
          </a:p>
          <a:p>
            <a:r>
              <a:rPr lang="en-US" dirty="0"/>
              <a:t>‘extreme vetting’ policies that slow processing of applications and petitions</a:t>
            </a:r>
          </a:p>
          <a:p>
            <a:r>
              <a:rPr lang="en-US" dirty="0"/>
              <a:t>Limiting the discretion of immigration judges</a:t>
            </a:r>
          </a:p>
        </p:txBody>
      </p:sp>
      <p:sp>
        <p:nvSpPr>
          <p:cNvPr id="4" name="Slide Number Placeholder 3"/>
          <p:cNvSpPr>
            <a:spLocks noGrp="1"/>
          </p:cNvSpPr>
          <p:nvPr>
            <p:ph type="sldNum" sz="quarter" idx="5"/>
          </p:nvPr>
        </p:nvSpPr>
        <p:spPr/>
        <p:txBody>
          <a:bodyPr/>
          <a:lstStyle/>
          <a:p>
            <a:fld id="{C67EAED2-35F7-470E-8125-B6405A5C706C}" type="slidenum">
              <a:rPr lang="en-US" smtClean="0"/>
              <a:t>8</a:t>
            </a:fld>
            <a:endParaRPr lang="en-US"/>
          </a:p>
        </p:txBody>
      </p:sp>
    </p:spTree>
    <p:extLst>
      <p:ext uri="{BB962C8B-B14F-4D97-AF65-F5344CB8AC3E}">
        <p14:creationId xmlns:p14="http://schemas.microsoft.com/office/powerpoint/2010/main" val="2811845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DACA recently reinstated by EDNY, Trump admin could still try to end it</a:t>
            </a:r>
          </a:p>
        </p:txBody>
      </p:sp>
      <p:sp>
        <p:nvSpPr>
          <p:cNvPr id="4" name="Slide Number Placeholder 3"/>
          <p:cNvSpPr>
            <a:spLocks noGrp="1"/>
          </p:cNvSpPr>
          <p:nvPr>
            <p:ph type="sldNum" sz="quarter" idx="5"/>
          </p:nvPr>
        </p:nvSpPr>
        <p:spPr/>
        <p:txBody>
          <a:bodyPr/>
          <a:lstStyle/>
          <a:p>
            <a:fld id="{C67EAED2-35F7-470E-8125-B6405A5C706C}" type="slidenum">
              <a:rPr lang="en-US" smtClean="0"/>
              <a:t>15</a:t>
            </a:fld>
            <a:endParaRPr lang="en-US"/>
          </a:p>
        </p:txBody>
      </p:sp>
    </p:spTree>
    <p:extLst>
      <p:ext uri="{BB962C8B-B14F-4D97-AF65-F5344CB8AC3E}">
        <p14:creationId xmlns:p14="http://schemas.microsoft.com/office/powerpoint/2010/main" val="2787519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YCTC – child under age 6</a:t>
            </a:r>
          </a:p>
        </p:txBody>
      </p:sp>
      <p:sp>
        <p:nvSpPr>
          <p:cNvPr id="4" name="Slide Number Placeholder 3"/>
          <p:cNvSpPr>
            <a:spLocks noGrp="1"/>
          </p:cNvSpPr>
          <p:nvPr>
            <p:ph type="sldNum" sz="quarter" idx="5"/>
          </p:nvPr>
        </p:nvSpPr>
        <p:spPr/>
        <p:txBody>
          <a:bodyPr/>
          <a:lstStyle/>
          <a:p>
            <a:fld id="{C67EAED2-35F7-470E-8125-B6405A5C706C}" type="slidenum">
              <a:rPr lang="en-US" smtClean="0"/>
              <a:t>17</a:t>
            </a:fld>
            <a:endParaRPr lang="en-US"/>
          </a:p>
        </p:txBody>
      </p:sp>
    </p:spTree>
    <p:extLst>
      <p:ext uri="{BB962C8B-B14F-4D97-AF65-F5344CB8AC3E}">
        <p14:creationId xmlns:p14="http://schemas.microsoft.com/office/powerpoint/2010/main" val="1607502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7EAED2-35F7-470E-8125-B6405A5C706C}" type="slidenum">
              <a:rPr lang="en-US" smtClean="0"/>
              <a:t>18</a:t>
            </a:fld>
            <a:endParaRPr lang="en-US"/>
          </a:p>
        </p:txBody>
      </p:sp>
    </p:spTree>
    <p:extLst>
      <p:ext uri="{BB962C8B-B14F-4D97-AF65-F5344CB8AC3E}">
        <p14:creationId xmlns:p14="http://schemas.microsoft.com/office/powerpoint/2010/main" val="3262327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F637C27F-426D-4CC8-956E-BFAA8FA9F964}" type="datetime1">
              <a:rPr lang="en-US" smtClean="0"/>
              <a:t>11/30/2020</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r>
              <a:rPr lang="en-US"/>
              <a:t>
              </a:t>
            </a:r>
            <a:endParaRPr lang="en-US" dirty="0"/>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48364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99E6644-AC1B-406C-8723-20B9E6039432}" type="datetime1">
              <a:rPr lang="en-US" smtClean="0"/>
              <a:t>11/30/2020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49958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B5133B8-5A28-4639-8220-46CC450F43AA}" type="datetime1">
              <a:rPr lang="en-US" smtClean="0"/>
              <a:t>11/30/2020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32097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Arial" panose="020B0604020202020204" pitchFamily="34" charset="0"/>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6EF5651-0D8D-4688-B007-478235A7A38F}" type="datetime1">
              <a:rPr lang="en-US" smtClean="0"/>
              <a:t>11/30/2020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73231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D2BC72-6F30-4A59-B397-0351E4CB76A8}" type="datetime1">
              <a:rPr lang="en-US" smtClean="0"/>
              <a:t>11/30/2020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50731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0EB5B4F-B646-4880-B6CB-2A01BE509645}" type="datetime1">
              <a:rPr lang="en-US" smtClean="0"/>
              <a:t>11/30/2020</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64798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B72EED5-4258-4C09-A38F-6447A4EDA04D}" type="datetime1">
              <a:rPr lang="en-US" smtClean="0"/>
              <a:t>11/30/2020</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04140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34F81B-26B7-41DF-BC8C-DC47BB77CC6A}" type="datetime1">
              <a:rPr lang="en-US" smtClean="0"/>
              <a:t>11/30/2020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23921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E48AC0-F610-4320-A5D2-66BC5F9CDD14}" type="datetime1">
              <a:rPr lang="en-US" smtClean="0"/>
              <a:t>11/30/2020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02394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02DDFF-4C51-4B4C-A06D-2C945D0D5953}" type="datetime1">
              <a:rPr lang="en-US" smtClean="0"/>
              <a:t>11/30/2020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88993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D837DD-5972-4109-A8B0-683A845BCBBF}" type="datetime1">
              <a:rPr lang="en-US" smtClean="0"/>
              <a:t>11/30/2020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9138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DAC08D-B582-4F5F-8937-6D24DC8BF3B0}" type="datetime1">
              <a:rPr lang="en-US" smtClean="0"/>
              <a:t>11/30/2020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39989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2E102B-AA75-4D04-A676-43E9C7CEF10E}" type="datetime1">
              <a:rPr lang="en-US" smtClean="0"/>
              <a:t>11/30/2020</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96241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4D73EC-35A4-4074-900F-BFE1963030E5}" type="datetime1">
              <a:rPr lang="en-US" smtClean="0"/>
              <a:t>11/30/2020</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98597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A19A34-C1E6-40C6-8C1D-99A99CF1F41E}" type="datetime1">
              <a:rPr lang="en-US" smtClean="0"/>
              <a:t>11/30/2020</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0188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1125746-21B4-4C3D-8108-D35A6499D0CC}" type="datetime1">
              <a:rPr lang="en-US" smtClean="0"/>
              <a:t>11/30/2020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44339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57BFA5F-DBB0-4A45-B81A-EAD47F2B987B}" type="datetime1">
              <a:rPr lang="en-US" smtClean="0"/>
              <a:t>11/30/2020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72267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latin typeface="Arial" panose="020B0604020202020204" pitchFamily="34" charset="0"/>
              </a:defRPr>
            </a:lvl1pPr>
          </a:lstStyle>
          <a:p>
            <a:r>
              <a:rPr lang="en-US" dirty="0"/>
              <a:t>
              </a:t>
            </a:r>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latin typeface="Arial" panose="020B0604020202020204" pitchFamily="34" charset="0"/>
              </a:defRPr>
            </a:lvl1pPr>
          </a:lstStyle>
          <a:p>
            <a:fld id="{73FA4A47-9F07-4DFB-ACDD-45C2C0C07B67}" type="datetime1">
              <a:rPr lang="en-US" smtClean="0"/>
              <a:pPr/>
              <a:t>11/30/2020</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Arial" panose="020B06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1046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3600" b="0" i="0" kern="1200">
          <a:solidFill>
            <a:schemeClr val="bg2"/>
          </a:solidFill>
          <a:latin typeface="Arial" panose="020B0604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Arial" panose="020B0604020202020204" pitchFamily="34" charset="0"/>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Arial" panose="020B0604020202020204" pitchFamily="34"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Arial" panose="020B0604020202020204" pitchFamily="34"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Arial" panose="020B0604020202020204" pitchFamily="34"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Arial" panose="020B0604020202020204" pitchFamily="34"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essard@nilc.org"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joebiden.com/beyondH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joebiden.com/immigrat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15EAE7-64FF-4C8B-AC62-D69E6EE2915B}"/>
              </a:ext>
            </a:extLst>
          </p:cNvPr>
          <p:cNvSpPr>
            <a:spLocks noGrp="1"/>
          </p:cNvSpPr>
          <p:nvPr>
            <p:ph type="title"/>
          </p:nvPr>
        </p:nvSpPr>
        <p:spPr>
          <a:xfrm>
            <a:off x="1154955" y="1063417"/>
            <a:ext cx="8825659" cy="1987791"/>
          </a:xfrm>
        </p:spPr>
        <p:txBody>
          <a:bodyPr/>
          <a:lstStyle/>
          <a:p>
            <a:pPr algn="ctr"/>
            <a:r>
              <a:rPr lang="en-US" b="1" dirty="0"/>
              <a:t>2020 Election Impact:</a:t>
            </a:r>
            <a:br>
              <a:rPr lang="en-US" b="1" dirty="0"/>
            </a:br>
            <a:r>
              <a:rPr lang="en-US" b="1" dirty="0"/>
              <a:t>Immigration Outlook</a:t>
            </a:r>
          </a:p>
        </p:txBody>
      </p:sp>
      <p:sp>
        <p:nvSpPr>
          <p:cNvPr id="6" name="Text Placeholder 5">
            <a:extLst>
              <a:ext uri="{FF2B5EF4-FFF2-40B4-BE49-F238E27FC236}">
                <a16:creationId xmlns:a16="http://schemas.microsoft.com/office/drawing/2014/main" id="{69487841-1610-42CC-8DFB-49E4CE2A76E0}"/>
              </a:ext>
            </a:extLst>
          </p:cNvPr>
          <p:cNvSpPr>
            <a:spLocks noGrp="1"/>
          </p:cNvSpPr>
          <p:nvPr>
            <p:ph type="body" idx="1"/>
          </p:nvPr>
        </p:nvSpPr>
        <p:spPr>
          <a:xfrm>
            <a:off x="682911" y="4890892"/>
            <a:ext cx="8938085" cy="1530229"/>
          </a:xfrm>
        </p:spPr>
        <p:txBody>
          <a:bodyPr>
            <a:normAutofit/>
          </a:bodyPr>
          <a:lstStyle/>
          <a:p>
            <a:pPr>
              <a:spcBef>
                <a:spcPts val="600"/>
              </a:spcBef>
            </a:pPr>
            <a:endParaRPr lang="en-US" sz="2400" dirty="0"/>
          </a:p>
          <a:p>
            <a:pPr>
              <a:spcBef>
                <a:spcPts val="600"/>
              </a:spcBef>
            </a:pPr>
            <a:r>
              <a:rPr lang="en-US" sz="2400" dirty="0">
                <a:solidFill>
                  <a:schemeClr val="tx2">
                    <a:lumMod val="50000"/>
                  </a:schemeClr>
                </a:solidFill>
              </a:rPr>
              <a:t>Gabrielle Lessard</a:t>
            </a:r>
          </a:p>
          <a:p>
            <a:pPr>
              <a:spcBef>
                <a:spcPts val="600"/>
              </a:spcBef>
            </a:pPr>
            <a:r>
              <a:rPr lang="en-US" sz="2400" u="sng" dirty="0">
                <a:solidFill>
                  <a:schemeClr val="tx2">
                    <a:lumMod val="50000"/>
                  </a:schemeClr>
                </a:solidFill>
                <a:hlinkClick r:id="rId3"/>
              </a:rPr>
              <a:t>lessard@nilc.org</a:t>
            </a:r>
            <a:endParaRPr lang="en-US" sz="2400" u="sng" dirty="0">
              <a:solidFill>
                <a:schemeClr val="tx2">
                  <a:lumMod val="50000"/>
                </a:schemeClr>
              </a:solidFill>
            </a:endParaRPr>
          </a:p>
        </p:txBody>
      </p:sp>
      <p:sp>
        <p:nvSpPr>
          <p:cNvPr id="4" name="Slide Number Placeholder 3">
            <a:extLst>
              <a:ext uri="{FF2B5EF4-FFF2-40B4-BE49-F238E27FC236}">
                <a16:creationId xmlns:a16="http://schemas.microsoft.com/office/drawing/2014/main" id="{4A87F571-FE10-47E0-9397-9B761F0F84A0}"/>
              </a:ext>
            </a:extLst>
          </p:cNvPr>
          <p:cNvSpPr>
            <a:spLocks noGrp="1"/>
          </p:cNvSpPr>
          <p:nvPr>
            <p:ph type="sldNum" sz="quarter" idx="12"/>
          </p:nvPr>
        </p:nvSpPr>
        <p:spPr/>
        <p:txBody>
          <a:bodyPr/>
          <a:lstStyle/>
          <a:p>
            <a:fld id="{D57F1E4F-1CFF-5643-939E-217C01CDF565}" type="slidenum">
              <a:rPr lang="en-US" smtClean="0"/>
              <a:pPr/>
              <a:t>1</a:t>
            </a:fld>
            <a:endParaRPr lang="en-US" dirty="0"/>
          </a:p>
        </p:txBody>
      </p:sp>
      <p:pic>
        <p:nvPicPr>
          <p:cNvPr id="7" name="Picture 6">
            <a:extLst>
              <a:ext uri="{FF2B5EF4-FFF2-40B4-BE49-F238E27FC236}">
                <a16:creationId xmlns:a16="http://schemas.microsoft.com/office/drawing/2014/main" id="{B4FC04EC-5312-4B44-91B8-7D9420773E3B}"/>
              </a:ext>
            </a:extLst>
          </p:cNvPr>
          <p:cNvPicPr>
            <a:picLocks noChangeAspect="1"/>
          </p:cNvPicPr>
          <p:nvPr/>
        </p:nvPicPr>
        <p:blipFill>
          <a:blip r:embed="rId4"/>
          <a:stretch>
            <a:fillRect/>
          </a:stretch>
        </p:blipFill>
        <p:spPr>
          <a:xfrm>
            <a:off x="9148475" y="4768972"/>
            <a:ext cx="2408129" cy="1530229"/>
          </a:xfrm>
          <a:prstGeom prst="rect">
            <a:avLst/>
          </a:prstGeom>
        </p:spPr>
      </p:pic>
    </p:spTree>
    <p:extLst>
      <p:ext uri="{BB962C8B-B14F-4D97-AF65-F5344CB8AC3E}">
        <p14:creationId xmlns:p14="http://schemas.microsoft.com/office/powerpoint/2010/main" val="4084739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F45F3-7C55-4F9F-8B49-244CE5930A58}"/>
              </a:ext>
            </a:extLst>
          </p:cNvPr>
          <p:cNvSpPr>
            <a:spLocks noGrp="1"/>
          </p:cNvSpPr>
          <p:nvPr>
            <p:ph type="title"/>
          </p:nvPr>
        </p:nvSpPr>
        <p:spPr/>
        <p:txBody>
          <a:bodyPr/>
          <a:lstStyle/>
          <a:p>
            <a:r>
              <a:rPr lang="en-US" dirty="0"/>
              <a:t>Regulations</a:t>
            </a:r>
          </a:p>
        </p:txBody>
      </p:sp>
      <p:sp>
        <p:nvSpPr>
          <p:cNvPr id="3" name="Content Placeholder 2">
            <a:extLst>
              <a:ext uri="{FF2B5EF4-FFF2-40B4-BE49-F238E27FC236}">
                <a16:creationId xmlns:a16="http://schemas.microsoft.com/office/drawing/2014/main" id="{AE81E9C7-B66E-40F6-A460-2517E60281F2}"/>
              </a:ext>
            </a:extLst>
          </p:cNvPr>
          <p:cNvSpPr>
            <a:spLocks noGrp="1"/>
          </p:cNvSpPr>
          <p:nvPr>
            <p:ph idx="1"/>
          </p:nvPr>
        </p:nvSpPr>
        <p:spPr>
          <a:xfrm>
            <a:off x="942975" y="2603500"/>
            <a:ext cx="10677525" cy="3835400"/>
          </a:xfrm>
        </p:spPr>
        <p:txBody>
          <a:bodyPr>
            <a:normAutofit fontScale="92500" lnSpcReduction="20000"/>
          </a:bodyPr>
          <a:lstStyle/>
          <a:p>
            <a:pPr>
              <a:lnSpc>
                <a:spcPct val="120000"/>
              </a:lnSpc>
              <a:spcBef>
                <a:spcPts val="600"/>
              </a:spcBef>
            </a:pPr>
            <a:r>
              <a:rPr lang="en-US" sz="2400" dirty="0"/>
              <a:t>The Biden Administration could adopt new regulations to replace existing regulations. The process of adopting the regulations would have to comply with the Administrative Procedure Act (APA)</a:t>
            </a:r>
          </a:p>
          <a:p>
            <a:pPr lvl="2">
              <a:lnSpc>
                <a:spcPct val="120000"/>
              </a:lnSpc>
              <a:spcBef>
                <a:spcPts val="600"/>
              </a:spcBef>
            </a:pPr>
            <a:r>
              <a:rPr lang="en-US" sz="2200" dirty="0"/>
              <a:t>APA compliance normally requires to Administration to accept and respond to public comments before new regulations go into effect</a:t>
            </a:r>
          </a:p>
          <a:p>
            <a:pPr lvl="2">
              <a:lnSpc>
                <a:spcPct val="120000"/>
              </a:lnSpc>
              <a:spcBef>
                <a:spcPts val="600"/>
              </a:spcBef>
            </a:pPr>
            <a:r>
              <a:rPr lang="en-US" sz="2200" dirty="0"/>
              <a:t>In some circumstances, an Administration can adopt an Interim Final Rule, which goes into effect immediately, with a subsequent comment period – possibly vulnerable to legal challenges</a:t>
            </a:r>
          </a:p>
          <a:p>
            <a:pPr lvl="2">
              <a:lnSpc>
                <a:spcPct val="120000"/>
              </a:lnSpc>
              <a:spcBef>
                <a:spcPts val="600"/>
              </a:spcBef>
            </a:pPr>
            <a:r>
              <a:rPr lang="en-US" sz="2200" dirty="0"/>
              <a:t>It may be possible for the Administration to settle legal challenges to the existing regulations to keep them from being enforced while it goes through a rulemaking process</a:t>
            </a:r>
          </a:p>
          <a:p>
            <a:endParaRPr lang="en-US" dirty="0"/>
          </a:p>
        </p:txBody>
      </p:sp>
      <p:sp>
        <p:nvSpPr>
          <p:cNvPr id="4" name="Slide Number Placeholder 3">
            <a:extLst>
              <a:ext uri="{FF2B5EF4-FFF2-40B4-BE49-F238E27FC236}">
                <a16:creationId xmlns:a16="http://schemas.microsoft.com/office/drawing/2014/main" id="{E8C9B185-8363-48DD-ADCF-A6705039FEF7}"/>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610475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0FB9-1CA8-4660-B4C2-DD77E0F4BDEA}"/>
              </a:ext>
            </a:extLst>
          </p:cNvPr>
          <p:cNvSpPr>
            <a:spLocks noGrp="1"/>
          </p:cNvSpPr>
          <p:nvPr>
            <p:ph type="title"/>
          </p:nvPr>
        </p:nvSpPr>
        <p:spPr/>
        <p:txBody>
          <a:bodyPr/>
          <a:lstStyle/>
          <a:p>
            <a:r>
              <a:rPr lang="en-US" dirty="0"/>
              <a:t>Example: Public Charge</a:t>
            </a:r>
          </a:p>
        </p:txBody>
      </p:sp>
      <p:sp>
        <p:nvSpPr>
          <p:cNvPr id="3" name="Content Placeholder 2">
            <a:extLst>
              <a:ext uri="{FF2B5EF4-FFF2-40B4-BE49-F238E27FC236}">
                <a16:creationId xmlns:a16="http://schemas.microsoft.com/office/drawing/2014/main" id="{1F44EC0B-5701-4EA4-ACA4-279E517076E2}"/>
              </a:ext>
            </a:extLst>
          </p:cNvPr>
          <p:cNvSpPr>
            <a:spLocks noGrp="1"/>
          </p:cNvSpPr>
          <p:nvPr>
            <p:ph idx="1"/>
          </p:nvPr>
        </p:nvSpPr>
        <p:spPr>
          <a:xfrm>
            <a:off x="1154954" y="2603500"/>
            <a:ext cx="10227421" cy="3416300"/>
          </a:xfrm>
        </p:spPr>
        <p:txBody>
          <a:bodyPr>
            <a:normAutofit fontScale="77500" lnSpcReduction="20000"/>
          </a:bodyPr>
          <a:lstStyle/>
          <a:p>
            <a:pPr>
              <a:lnSpc>
                <a:spcPct val="120000"/>
              </a:lnSpc>
              <a:spcBef>
                <a:spcPts val="600"/>
              </a:spcBef>
            </a:pPr>
            <a:r>
              <a:rPr lang="en-US" sz="2400" dirty="0"/>
              <a:t>A public charge is a person who is dependent on the government</a:t>
            </a:r>
          </a:p>
          <a:p>
            <a:pPr>
              <a:lnSpc>
                <a:spcPct val="120000"/>
              </a:lnSpc>
              <a:spcBef>
                <a:spcPts val="600"/>
              </a:spcBef>
            </a:pPr>
            <a:r>
              <a:rPr lang="en-US" sz="2400" dirty="0"/>
              <a:t>A person who is deemed </a:t>
            </a:r>
            <a:r>
              <a:rPr lang="en-US" sz="2400" b="1" dirty="0"/>
              <a:t>likely</a:t>
            </a:r>
            <a:r>
              <a:rPr lang="en-US" sz="2400" dirty="0"/>
              <a:t> to become a public charge in the future can be denied lawful permanent resident (LPR) status (aka green card) or permission to come to the US</a:t>
            </a:r>
          </a:p>
          <a:p>
            <a:pPr>
              <a:lnSpc>
                <a:spcPct val="120000"/>
              </a:lnSpc>
              <a:spcBef>
                <a:spcPts val="600"/>
              </a:spcBef>
            </a:pPr>
            <a:r>
              <a:rPr lang="en-US" sz="2400" dirty="0"/>
              <a:t>Department of Homeland Security regulations that went into effect on Feb. 24, 2020 defined a public charge as a person who received certain public benefits, including Medi-Cal and </a:t>
            </a:r>
            <a:r>
              <a:rPr lang="en-US" sz="2400" dirty="0" err="1"/>
              <a:t>CalFresh</a:t>
            </a:r>
            <a:r>
              <a:rPr lang="en-US" sz="2400" dirty="0"/>
              <a:t> for a minimum period of time and created a ‘</a:t>
            </a:r>
            <a:r>
              <a:rPr lang="en-US" sz="2400" b="1" dirty="0"/>
              <a:t>wealth test</a:t>
            </a:r>
            <a:r>
              <a:rPr lang="en-US" sz="2400" dirty="0"/>
              <a:t>’ that makes it harder for low and moderate income people to succeed</a:t>
            </a:r>
          </a:p>
          <a:p>
            <a:pPr>
              <a:lnSpc>
                <a:spcPct val="120000"/>
              </a:lnSpc>
              <a:spcBef>
                <a:spcPts val="600"/>
              </a:spcBef>
            </a:pPr>
            <a:r>
              <a:rPr lang="en-US" sz="2400" dirty="0"/>
              <a:t>Many immigrant families are avoiding public benefits due to these policies</a:t>
            </a:r>
          </a:p>
          <a:p>
            <a:pPr>
              <a:lnSpc>
                <a:spcPct val="120000"/>
              </a:lnSpc>
              <a:spcBef>
                <a:spcPts val="600"/>
              </a:spcBef>
            </a:pPr>
            <a:r>
              <a:rPr lang="en-US" sz="2400" dirty="0"/>
              <a:t>The President-Elect has committed to reversing these regulations but must follow the APA process</a:t>
            </a:r>
          </a:p>
        </p:txBody>
      </p:sp>
      <p:sp>
        <p:nvSpPr>
          <p:cNvPr id="4" name="Slide Number Placeholder 3">
            <a:extLst>
              <a:ext uri="{FF2B5EF4-FFF2-40B4-BE49-F238E27FC236}">
                <a16:creationId xmlns:a16="http://schemas.microsoft.com/office/drawing/2014/main" id="{EA9ACC92-A1DF-409C-9A6C-7E7C4A133B2D}"/>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186993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2532A-DA87-4022-95B1-2BCFF7B69E4E}"/>
              </a:ext>
            </a:extLst>
          </p:cNvPr>
          <p:cNvSpPr>
            <a:spLocks noGrp="1"/>
          </p:cNvSpPr>
          <p:nvPr>
            <p:ph type="title"/>
          </p:nvPr>
        </p:nvSpPr>
        <p:spPr/>
        <p:txBody>
          <a:bodyPr/>
          <a:lstStyle/>
          <a:p>
            <a:r>
              <a:rPr lang="en-US" dirty="0"/>
              <a:t>Proposed Regulations</a:t>
            </a:r>
          </a:p>
        </p:txBody>
      </p:sp>
      <p:sp>
        <p:nvSpPr>
          <p:cNvPr id="3" name="Content Placeholder 2">
            <a:extLst>
              <a:ext uri="{FF2B5EF4-FFF2-40B4-BE49-F238E27FC236}">
                <a16:creationId xmlns:a16="http://schemas.microsoft.com/office/drawing/2014/main" id="{062C94BD-5219-4838-8634-20D6C3D688B8}"/>
              </a:ext>
            </a:extLst>
          </p:cNvPr>
          <p:cNvSpPr>
            <a:spLocks noGrp="1"/>
          </p:cNvSpPr>
          <p:nvPr>
            <p:ph idx="1"/>
          </p:nvPr>
        </p:nvSpPr>
        <p:spPr>
          <a:xfrm>
            <a:off x="1154954" y="2603499"/>
            <a:ext cx="10179796" cy="3958771"/>
          </a:xfrm>
        </p:spPr>
        <p:txBody>
          <a:bodyPr>
            <a:normAutofit/>
          </a:bodyPr>
          <a:lstStyle/>
          <a:p>
            <a:r>
              <a:rPr lang="en-US" sz="2000" dirty="0"/>
              <a:t>A regulation that has been proposed but not finalized can be withdrawn</a:t>
            </a:r>
          </a:p>
          <a:p>
            <a:r>
              <a:rPr lang="en-US" sz="2000" dirty="0"/>
              <a:t>Example: HUD mixed-status family rule</a:t>
            </a:r>
          </a:p>
          <a:p>
            <a:pPr lvl="1"/>
            <a:r>
              <a:rPr lang="en-US" sz="2000" dirty="0"/>
              <a:t>Only certain categories of immigrants are eligible to receive HUD housing assistance or to live in public housing.  Under current policy, families with some eligible and some ineligible members can live together and receive assistance that is pro-rated to cover only the eligible family members</a:t>
            </a:r>
          </a:p>
          <a:p>
            <a:pPr lvl="2"/>
            <a:r>
              <a:rPr lang="en-US" sz="2000" dirty="0"/>
              <a:t>Family of five with three eligible members receives assistance for a three-member household and must make up the rest</a:t>
            </a:r>
          </a:p>
          <a:p>
            <a:pPr lvl="1"/>
            <a:r>
              <a:rPr lang="en-US" sz="2000" dirty="0"/>
              <a:t>Proposed regulations would prohibit anyone without an eligible immigration status from living in household receiving assistance</a:t>
            </a:r>
          </a:p>
        </p:txBody>
      </p:sp>
      <p:sp>
        <p:nvSpPr>
          <p:cNvPr id="4" name="Slide Number Placeholder 3">
            <a:extLst>
              <a:ext uri="{FF2B5EF4-FFF2-40B4-BE49-F238E27FC236}">
                <a16:creationId xmlns:a16="http://schemas.microsoft.com/office/drawing/2014/main" id="{607746B6-A97E-4CFA-B276-757EE7045862}"/>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716464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4FC976E-8A27-4E72-B034-071A97F68B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C7603B6C-9001-43A6-A649-2FB87A57AA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a:extLst>
                <a:ext uri="{FF2B5EF4-FFF2-40B4-BE49-F238E27FC236}">
                  <a16:creationId xmlns:a16="http://schemas.microsoft.com/office/drawing/2014/main" id="{9A470C3C-4F16-4152-94B7-B277E490E2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91B04907-A3D6-43D2-A085-F545B3C14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7739A622-E5CB-4720-9EE2-700E778D51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CAA0E116-7201-4D9B-ACC0-24FD67280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DA4FDC90-6A2C-4E3F-A9CC-05E2BB034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104D7773-6EC3-4F97-8099-A1C13F1066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2515E6AC-722A-4C99-986A-9D9FF0F923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a:extLst>
                <a:ext uri="{FF2B5EF4-FFF2-40B4-BE49-F238E27FC236}">
                  <a16:creationId xmlns:a16="http://schemas.microsoft.com/office/drawing/2014/main" id="{1BBCEC9C-87CE-409D-9883-2992FDEE5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a:extLst>
                <a:ext uri="{FF2B5EF4-FFF2-40B4-BE49-F238E27FC236}">
                  <a16:creationId xmlns:a16="http://schemas.microsoft.com/office/drawing/2014/main" id="{1AC3ED4B-528E-4C95-9B5B-8DF0EE3B5D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3" name="Rectangle 22">
            <a:extLst>
              <a:ext uri="{FF2B5EF4-FFF2-40B4-BE49-F238E27FC236}">
                <a16:creationId xmlns:a16="http://schemas.microsoft.com/office/drawing/2014/main" id="{231043D6-3B63-4398-B86D-7201B1BFA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25" name="Group 24">
            <a:extLst>
              <a:ext uri="{FF2B5EF4-FFF2-40B4-BE49-F238E27FC236}">
                <a16:creationId xmlns:a16="http://schemas.microsoft.com/office/drawing/2014/main" id="{5BF82568-1A10-4641-B53A-E783AAD10B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6" name="Rectangle 25">
              <a:extLst>
                <a:ext uri="{FF2B5EF4-FFF2-40B4-BE49-F238E27FC236}">
                  <a16:creationId xmlns:a16="http://schemas.microsoft.com/office/drawing/2014/main" id="{1A3D0FDE-1217-4054-956A-5E679AD9DF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Oval 26">
              <a:extLst>
                <a:ext uri="{FF2B5EF4-FFF2-40B4-BE49-F238E27FC236}">
                  <a16:creationId xmlns:a16="http://schemas.microsoft.com/office/drawing/2014/main" id="{B4C24324-FAB8-4E90-BF7B-9719C4358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772ECB2A-A355-44A9-963E-9A55CBF7C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6E5E7D5B-5B2A-4857-9E49-836B237E9C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C355B74E-705E-4D3B-AF9B-1AA4DC2BC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5">
              <a:extLst>
                <a:ext uri="{FF2B5EF4-FFF2-40B4-BE49-F238E27FC236}">
                  <a16:creationId xmlns:a16="http://schemas.microsoft.com/office/drawing/2014/main" id="{2380B8C1-4945-43C8-8E62-14BC1B425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456397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2" name="Freeform 5">
              <a:extLst>
                <a:ext uri="{FF2B5EF4-FFF2-40B4-BE49-F238E27FC236}">
                  <a16:creationId xmlns:a16="http://schemas.microsoft.com/office/drawing/2014/main" id="{B179D13E-E1A8-4FC5-B60A-10092CC1E5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5475080"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3" name="Freeform 5">
              <a:extLst>
                <a:ext uri="{FF2B5EF4-FFF2-40B4-BE49-F238E27FC236}">
                  <a16:creationId xmlns:a16="http://schemas.microsoft.com/office/drawing/2014/main" id="{AFA7659A-B03D-4352-B716-F721BA005C9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129D106C-F709-49BD-90CF-3CAFE887C7DC}"/>
              </a:ext>
            </a:extLst>
          </p:cNvPr>
          <p:cNvSpPr>
            <a:spLocks noGrp="1"/>
          </p:cNvSpPr>
          <p:nvPr>
            <p:ph type="title"/>
          </p:nvPr>
        </p:nvSpPr>
        <p:spPr>
          <a:xfrm>
            <a:off x="639098" y="629265"/>
            <a:ext cx="6209299" cy="1622322"/>
          </a:xfrm>
        </p:spPr>
        <p:txBody>
          <a:bodyPr vert="horz" lIns="91440" tIns="45720" rIns="91440" bIns="45720" rtlCol="0" anchor="ctr">
            <a:normAutofit/>
          </a:bodyPr>
          <a:lstStyle/>
          <a:p>
            <a:pPr>
              <a:lnSpc>
                <a:spcPct val="90000"/>
              </a:lnSpc>
            </a:pPr>
            <a:r>
              <a:rPr lang="en-US" dirty="0">
                <a:cs typeface="Arial" panose="020B0604020202020204" pitchFamily="34" charset="0"/>
              </a:rPr>
              <a:t>Executive Orders, Proclamations, Memoranda</a:t>
            </a:r>
          </a:p>
        </p:txBody>
      </p:sp>
      <p:sp>
        <p:nvSpPr>
          <p:cNvPr id="3" name="Content Placeholder 2">
            <a:extLst>
              <a:ext uri="{FF2B5EF4-FFF2-40B4-BE49-F238E27FC236}">
                <a16:creationId xmlns:a16="http://schemas.microsoft.com/office/drawing/2014/main" id="{E92EA4E6-7C27-4703-90DD-889433D758C6}"/>
              </a:ext>
            </a:extLst>
          </p:cNvPr>
          <p:cNvSpPr>
            <a:spLocks noGrp="1"/>
          </p:cNvSpPr>
          <p:nvPr>
            <p:ph sz="half" idx="1"/>
          </p:nvPr>
        </p:nvSpPr>
        <p:spPr>
          <a:xfrm>
            <a:off x="639098" y="2178121"/>
            <a:ext cx="6209299" cy="4052354"/>
          </a:xfrm>
        </p:spPr>
        <p:txBody>
          <a:bodyPr vert="horz" lIns="91440" tIns="45720" rIns="91440" bIns="45720" rtlCol="0" anchor="ctr">
            <a:normAutofit/>
          </a:bodyPr>
          <a:lstStyle/>
          <a:p>
            <a:pPr marL="0" indent="0">
              <a:buNone/>
            </a:pPr>
            <a:r>
              <a:rPr lang="en-US" sz="2400" dirty="0">
                <a:solidFill>
                  <a:schemeClr val="bg1"/>
                </a:solidFill>
                <a:cs typeface="Arial" panose="020B0604020202020204" pitchFamily="34" charset="0"/>
              </a:rPr>
              <a:t>Unilateral declarations of policy by the Executive can be withdrawn and replaced</a:t>
            </a:r>
          </a:p>
          <a:p>
            <a:r>
              <a:rPr lang="en-US" sz="2400" dirty="0">
                <a:solidFill>
                  <a:schemeClr val="bg1"/>
                </a:solidFill>
                <a:cs typeface="Arial" panose="020B0604020202020204" pitchFamily="34" charset="0"/>
              </a:rPr>
              <a:t>Example: Health Insurance Proclamation</a:t>
            </a:r>
          </a:p>
          <a:p>
            <a:pPr lvl="1"/>
            <a:r>
              <a:rPr lang="en-US" sz="2000" dirty="0">
                <a:solidFill>
                  <a:schemeClr val="bg1"/>
                </a:solidFill>
                <a:cs typeface="Arial" panose="020B0604020202020204" pitchFamily="34" charset="0"/>
              </a:rPr>
              <a:t>President Trump issued a proclamation requiring many family-based immigrants to have certain types of unsubsidized private insurance, including plans that did not meet the Affordable Care Act’s minimum standards, within 30 days after coming to the U.S.</a:t>
            </a:r>
          </a:p>
        </p:txBody>
      </p:sp>
      <p:pic>
        <p:nvPicPr>
          <p:cNvPr id="6" name="Content Placeholder 5">
            <a:extLst>
              <a:ext uri="{FF2B5EF4-FFF2-40B4-BE49-F238E27FC236}">
                <a16:creationId xmlns:a16="http://schemas.microsoft.com/office/drawing/2014/main" id="{A24578BE-E865-43E5-A89C-82756280F6EB}"/>
              </a:ext>
            </a:extLst>
          </p:cNvPr>
          <p:cNvPicPr>
            <a:picLocks noGrp="1" noChangeAspect="1"/>
          </p:cNvPicPr>
          <p:nvPr>
            <p:ph sz="half" idx="2"/>
          </p:nvPr>
        </p:nvPicPr>
        <p:blipFill rotWithShape="1">
          <a:blip r:embed="rId3"/>
          <a:srcRect l="23974" r="-3" b="-3"/>
          <a:stretch/>
        </p:blipFill>
        <p:spPr>
          <a:xfrm>
            <a:off x="7541342" y="645106"/>
            <a:ext cx="4002201" cy="5585369"/>
          </a:xfrm>
          <a:prstGeom prst="rect">
            <a:avLst/>
          </a:prstGeom>
        </p:spPr>
      </p:pic>
      <p:sp>
        <p:nvSpPr>
          <p:cNvPr id="35" name="Rectangle 34">
            <a:extLst>
              <a:ext uri="{FF2B5EF4-FFF2-40B4-BE49-F238E27FC236}">
                <a16:creationId xmlns:a16="http://schemas.microsoft.com/office/drawing/2014/main" id="{F8CED34E-94D1-45D6-A770-785273CEB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F0DFB108-7D86-42C8-B6A3-CD59CBE15424}"/>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a:spcAft>
                <a:spcPts val="600"/>
              </a:spcAft>
            </a:pPr>
            <a:fld id="{D57F1E4F-1CFF-5643-939E-217C01CDF565}" type="slidenum">
              <a:rPr lang="en-US" smtClean="0">
                <a:latin typeface="+mn-lt"/>
              </a:rPr>
              <a:pPr>
                <a:spcAft>
                  <a:spcPts val="600"/>
                </a:spcAft>
              </a:pPr>
              <a:t>13</a:t>
            </a:fld>
            <a:endParaRPr lang="en-US">
              <a:latin typeface="+mn-lt"/>
            </a:endParaRPr>
          </a:p>
        </p:txBody>
      </p:sp>
    </p:spTree>
    <p:extLst>
      <p:ext uri="{BB962C8B-B14F-4D97-AF65-F5344CB8AC3E}">
        <p14:creationId xmlns:p14="http://schemas.microsoft.com/office/powerpoint/2010/main" val="1349389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20011-CBA3-4D21-995C-F161C95C4A41}"/>
              </a:ext>
            </a:extLst>
          </p:cNvPr>
          <p:cNvSpPr>
            <a:spLocks noGrp="1"/>
          </p:cNvSpPr>
          <p:nvPr>
            <p:ph type="title"/>
          </p:nvPr>
        </p:nvSpPr>
        <p:spPr/>
        <p:txBody>
          <a:bodyPr/>
          <a:lstStyle/>
          <a:p>
            <a:r>
              <a:rPr lang="en-US" dirty="0"/>
              <a:t>Internal Agency Policies</a:t>
            </a:r>
          </a:p>
        </p:txBody>
      </p:sp>
      <p:sp>
        <p:nvSpPr>
          <p:cNvPr id="3" name="Content Placeholder 2">
            <a:extLst>
              <a:ext uri="{FF2B5EF4-FFF2-40B4-BE49-F238E27FC236}">
                <a16:creationId xmlns:a16="http://schemas.microsoft.com/office/drawing/2014/main" id="{AC0C6BF5-6B36-4C9A-8CF6-942E0D80ECBA}"/>
              </a:ext>
            </a:extLst>
          </p:cNvPr>
          <p:cNvSpPr>
            <a:spLocks noGrp="1"/>
          </p:cNvSpPr>
          <p:nvPr>
            <p:ph idx="1"/>
          </p:nvPr>
        </p:nvSpPr>
        <p:spPr>
          <a:xfrm>
            <a:off x="1154954" y="2603500"/>
            <a:ext cx="10035785" cy="3416300"/>
          </a:xfrm>
        </p:spPr>
        <p:txBody>
          <a:bodyPr>
            <a:normAutofit lnSpcReduction="10000"/>
          </a:bodyPr>
          <a:lstStyle/>
          <a:p>
            <a:r>
              <a:rPr lang="en-US" sz="2400" dirty="0"/>
              <a:t>Policies can be withdrawn by the agency</a:t>
            </a:r>
          </a:p>
          <a:p>
            <a:r>
              <a:rPr lang="en-US" sz="2400" dirty="0"/>
              <a:t>Example:  “Migration Protection Protocols”</a:t>
            </a:r>
          </a:p>
          <a:p>
            <a:pPr lvl="1"/>
            <a:r>
              <a:rPr lang="en-US" sz="2000" dirty="0"/>
              <a:t>US law requires that people who enter the US be given an opportunity to apply for asylum</a:t>
            </a:r>
          </a:p>
          <a:p>
            <a:pPr lvl="1"/>
            <a:r>
              <a:rPr lang="en-US" sz="2000" dirty="0"/>
              <a:t>The Trump Administration established a policy of limiting the number of requests for asylum it would hear each day</a:t>
            </a:r>
          </a:p>
          <a:p>
            <a:pPr lvl="1"/>
            <a:r>
              <a:rPr lang="en-US" sz="2000" dirty="0"/>
              <a:t>As a result, intending asylum applicants at the southern border are being forced to wait in shelters or homeless encampments</a:t>
            </a:r>
          </a:p>
          <a:p>
            <a:pPr lvl="1"/>
            <a:r>
              <a:rPr lang="en-US" sz="2000" dirty="0"/>
              <a:t>Some send their children to cross alone; some give up and go back</a:t>
            </a:r>
          </a:p>
        </p:txBody>
      </p:sp>
      <p:sp>
        <p:nvSpPr>
          <p:cNvPr id="5" name="Slide Number Placeholder 4">
            <a:extLst>
              <a:ext uri="{FF2B5EF4-FFF2-40B4-BE49-F238E27FC236}">
                <a16:creationId xmlns:a16="http://schemas.microsoft.com/office/drawing/2014/main" id="{80A14147-05A0-4D43-8D53-8D01068FC7B6}"/>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2028261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DFC55-032E-4FF2-A299-E30563D670B4}"/>
              </a:ext>
            </a:extLst>
          </p:cNvPr>
          <p:cNvSpPr>
            <a:spLocks noGrp="1"/>
          </p:cNvSpPr>
          <p:nvPr>
            <p:ph type="title"/>
          </p:nvPr>
        </p:nvSpPr>
        <p:spPr/>
        <p:txBody>
          <a:bodyPr/>
          <a:lstStyle/>
          <a:p>
            <a:r>
              <a:rPr lang="en-US" dirty="0"/>
              <a:t>Affirmative Policies</a:t>
            </a:r>
          </a:p>
        </p:txBody>
      </p:sp>
      <p:sp>
        <p:nvSpPr>
          <p:cNvPr id="3" name="Content Placeholder 2">
            <a:extLst>
              <a:ext uri="{FF2B5EF4-FFF2-40B4-BE49-F238E27FC236}">
                <a16:creationId xmlns:a16="http://schemas.microsoft.com/office/drawing/2014/main" id="{96B0F281-B41C-495E-8DD1-EC55731A0191}"/>
              </a:ext>
            </a:extLst>
          </p:cNvPr>
          <p:cNvSpPr>
            <a:spLocks noGrp="1"/>
          </p:cNvSpPr>
          <p:nvPr>
            <p:ph idx="1"/>
          </p:nvPr>
        </p:nvSpPr>
        <p:spPr/>
        <p:txBody>
          <a:bodyPr>
            <a:normAutofit/>
          </a:bodyPr>
          <a:lstStyle/>
          <a:p>
            <a:r>
              <a:rPr lang="en-US" dirty="0"/>
              <a:t>Example: DACA</a:t>
            </a:r>
          </a:p>
          <a:p>
            <a:r>
              <a:rPr lang="en-US" dirty="0"/>
              <a:t>Biden will remove the uncertainty for Dreamers by reinstating the DACA program, and he will explore all legal options to protect their families from inhumane separation. </a:t>
            </a:r>
          </a:p>
          <a:p>
            <a:r>
              <a:rPr lang="en-US" dirty="0"/>
              <a:t>Biden will also ensure Dreamers are eligible for federal student aid (loans, Pell grants) and are included in his </a:t>
            </a:r>
            <a:r>
              <a:rPr lang="en-US" dirty="0">
                <a:hlinkClick r:id="rId3"/>
              </a:rPr>
              <a:t>proposals</a:t>
            </a:r>
            <a:r>
              <a:rPr lang="en-US" dirty="0"/>
              <a:t> to provide access to community college without debt and invest in HBCU/Hispanic Serving Institution/Minority Serving Institutions</a:t>
            </a:r>
          </a:p>
          <a:p>
            <a:pPr lvl="1"/>
            <a:r>
              <a:rPr lang="en-US" dirty="0"/>
              <a:t>20 USC §1091 limits immigrant eligibility for federal student aid to citizens, LPRs and people “able to provide evidence … that he or she is in the United States for other than a temporary purpose with the intention of becoming a citizen or permanent resident”</a:t>
            </a:r>
          </a:p>
        </p:txBody>
      </p:sp>
      <p:sp>
        <p:nvSpPr>
          <p:cNvPr id="4" name="Slide Number Placeholder 3">
            <a:extLst>
              <a:ext uri="{FF2B5EF4-FFF2-40B4-BE49-F238E27FC236}">
                <a16:creationId xmlns:a16="http://schemas.microsoft.com/office/drawing/2014/main" id="{E25D35FD-1CAD-4AAC-BA9B-32B1C404F6B2}"/>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752978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DF43FA8-38C4-45AB-9900-9EC53B1687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 name="Rectangle 13">
              <a:extLst>
                <a:ext uri="{FF2B5EF4-FFF2-40B4-BE49-F238E27FC236}">
                  <a16:creationId xmlns:a16="http://schemas.microsoft.com/office/drawing/2014/main" id="{83BA3B4D-83A1-4449-B7EB-22C0AEBC16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a:extLst>
                <a:ext uri="{FF2B5EF4-FFF2-40B4-BE49-F238E27FC236}">
                  <a16:creationId xmlns:a16="http://schemas.microsoft.com/office/drawing/2014/main" id="{807C8D1D-E7A8-4E40-96CB-D37EAD8DF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7CE3635D-6C0E-4AF6-A849-738D76CEC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559C3FDF-43DF-4E4E-86C4-596BA6FCEC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CBAFAE55-8355-40F4-8EA2-64649F12F6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4A36B589-6F79-4022-A257-7671D78E01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47282CF0-2AA6-4445-B290-4C2CCE0FF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a:extLst>
                <a:ext uri="{FF2B5EF4-FFF2-40B4-BE49-F238E27FC236}">
                  <a16:creationId xmlns:a16="http://schemas.microsoft.com/office/drawing/2014/main" id="{EACF4B03-D23E-4C56-9468-E0C1710A376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3" name="Rectangle 22">
            <a:extLst>
              <a:ext uri="{FF2B5EF4-FFF2-40B4-BE49-F238E27FC236}">
                <a16:creationId xmlns:a16="http://schemas.microsoft.com/office/drawing/2014/main" id="{F96B73AD-F051-4885-A6FF-2E33DAF9C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Freeform 5">
            <a:extLst>
              <a:ext uri="{FF2B5EF4-FFF2-40B4-BE49-F238E27FC236}">
                <a16:creationId xmlns:a16="http://schemas.microsoft.com/office/drawing/2014/main" id="{C8DE2DFB-9785-400F-B3E7-1CB7236F2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pic>
        <p:nvPicPr>
          <p:cNvPr id="8" name="Picture 7" descr="A picture containing building, ceiling&#10;&#10;Description automatically generated">
            <a:extLst>
              <a:ext uri="{FF2B5EF4-FFF2-40B4-BE49-F238E27FC236}">
                <a16:creationId xmlns:a16="http://schemas.microsoft.com/office/drawing/2014/main" id="{5AC08557-F641-4878-8BD5-0DD1C5CA45AE}"/>
              </a:ext>
            </a:extLst>
          </p:cNvPr>
          <p:cNvPicPr>
            <a:picLocks noChangeAspect="1"/>
          </p:cNvPicPr>
          <p:nvPr/>
        </p:nvPicPr>
        <p:blipFill rotWithShape="1">
          <a:blip r:embed="rId3">
            <a:duotone>
              <a:prstClr val="black"/>
              <a:schemeClr val="tx2">
                <a:tint val="45000"/>
                <a:satMod val="400000"/>
              </a:schemeClr>
            </a:duotone>
            <a:alphaModFix amt="25000"/>
          </a:blip>
          <a:srcRect t="44746" r="9091" b="22882"/>
          <a:stretch/>
        </p:blipFill>
        <p:spPr>
          <a:xfrm>
            <a:off x="474133" y="475488"/>
            <a:ext cx="11243734" cy="5909733"/>
          </a:xfrm>
          <a:prstGeom prst="rect">
            <a:avLst/>
          </a:prstGeom>
        </p:spPr>
      </p:pic>
      <p:sp>
        <p:nvSpPr>
          <p:cNvPr id="5" name="Title 4">
            <a:extLst>
              <a:ext uri="{FF2B5EF4-FFF2-40B4-BE49-F238E27FC236}">
                <a16:creationId xmlns:a16="http://schemas.microsoft.com/office/drawing/2014/main" id="{52A462EC-BD19-40DD-8275-BB2A6DA027E0}"/>
              </a:ext>
            </a:extLst>
          </p:cNvPr>
          <p:cNvSpPr>
            <a:spLocks noGrp="1"/>
          </p:cNvSpPr>
          <p:nvPr>
            <p:ph type="title"/>
          </p:nvPr>
        </p:nvSpPr>
        <p:spPr>
          <a:xfrm>
            <a:off x="1154954" y="2099733"/>
            <a:ext cx="8827245" cy="2677648"/>
          </a:xfrm>
        </p:spPr>
        <p:txBody>
          <a:bodyPr vert="horz" lIns="91440" tIns="45720" rIns="91440" bIns="45720" rtlCol="0" anchor="b">
            <a:normAutofit/>
          </a:bodyPr>
          <a:lstStyle/>
          <a:p>
            <a:r>
              <a:rPr lang="en-US" sz="5400">
                <a:latin typeface="+mj-lt"/>
              </a:rPr>
              <a:t>California</a:t>
            </a:r>
          </a:p>
        </p:txBody>
      </p:sp>
      <p:sp>
        <p:nvSpPr>
          <p:cNvPr id="6" name="Text Placeholder 5">
            <a:extLst>
              <a:ext uri="{FF2B5EF4-FFF2-40B4-BE49-F238E27FC236}">
                <a16:creationId xmlns:a16="http://schemas.microsoft.com/office/drawing/2014/main" id="{147CB342-474F-44A2-9FCF-AA3D33A99646}"/>
              </a:ext>
            </a:extLst>
          </p:cNvPr>
          <p:cNvSpPr>
            <a:spLocks noGrp="1"/>
          </p:cNvSpPr>
          <p:nvPr>
            <p:ph type="body" idx="1"/>
          </p:nvPr>
        </p:nvSpPr>
        <p:spPr>
          <a:xfrm>
            <a:off x="1154954" y="4777380"/>
            <a:ext cx="8827245" cy="861420"/>
          </a:xfrm>
        </p:spPr>
        <p:txBody>
          <a:bodyPr vert="horz" lIns="91440" tIns="45720" rIns="91440" bIns="45720" rtlCol="0" anchor="t">
            <a:normAutofit/>
          </a:bodyPr>
          <a:lstStyle/>
          <a:p>
            <a:endParaRPr lang="en-US" sz="1800">
              <a:latin typeface="+mn-lt"/>
            </a:endParaRPr>
          </a:p>
        </p:txBody>
      </p:sp>
      <p:sp>
        <p:nvSpPr>
          <p:cNvPr id="27" name="Rectangle 26">
            <a:extLst>
              <a:ext uri="{FF2B5EF4-FFF2-40B4-BE49-F238E27FC236}">
                <a16:creationId xmlns:a16="http://schemas.microsoft.com/office/drawing/2014/main" id="{20B7E175-A6E0-454B-BB5F-33FE3814DD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1664E8BF-5BE8-458B-B81E-840602745B0E}"/>
              </a:ext>
            </a:extLst>
          </p:cNvPr>
          <p:cNvSpPr>
            <a:spLocks noGrp="1"/>
          </p:cNvSpPr>
          <p:nvPr>
            <p:ph type="sldNum" sz="quarter" idx="12"/>
          </p:nvPr>
        </p:nvSpPr>
        <p:spPr>
          <a:xfrm>
            <a:off x="10351008" y="292608"/>
            <a:ext cx="838199" cy="767687"/>
          </a:xfrm>
        </p:spPr>
        <p:txBody>
          <a:bodyPr vert="horz" lIns="91440" tIns="45720" rIns="91440" bIns="45720" rtlCol="0" anchor="b">
            <a:normAutofit/>
          </a:bodyPr>
          <a:lstStyle/>
          <a:p>
            <a:pPr>
              <a:spcAft>
                <a:spcPts val="600"/>
              </a:spcAft>
            </a:pPr>
            <a:fld id="{D57F1E4F-1CFF-5643-939E-217C01CDF565}" type="slidenum">
              <a:rPr lang="en-US" smtClean="0">
                <a:latin typeface="+mn-lt"/>
              </a:rPr>
              <a:pPr>
                <a:spcAft>
                  <a:spcPts val="600"/>
                </a:spcAft>
              </a:pPr>
              <a:t>16</a:t>
            </a:fld>
            <a:endParaRPr lang="en-US">
              <a:latin typeface="+mn-lt"/>
            </a:endParaRPr>
          </a:p>
        </p:txBody>
      </p:sp>
    </p:spTree>
    <p:extLst>
      <p:ext uri="{BB962C8B-B14F-4D97-AF65-F5344CB8AC3E}">
        <p14:creationId xmlns:p14="http://schemas.microsoft.com/office/powerpoint/2010/main" val="943515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5" name="Group 14">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6" name="Rectangle 15">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5" name="Title 4">
            <a:extLst>
              <a:ext uri="{FF2B5EF4-FFF2-40B4-BE49-F238E27FC236}">
                <a16:creationId xmlns:a16="http://schemas.microsoft.com/office/drawing/2014/main" id="{F5DDA0FA-95AB-4613-87E7-C99822A79088}"/>
              </a:ext>
            </a:extLst>
          </p:cNvPr>
          <p:cNvSpPr>
            <a:spLocks noGrp="1"/>
          </p:cNvSpPr>
          <p:nvPr>
            <p:ph type="title"/>
          </p:nvPr>
        </p:nvSpPr>
        <p:spPr>
          <a:xfrm>
            <a:off x="1000372" y="1209957"/>
            <a:ext cx="3034580" cy="4438087"/>
          </a:xfrm>
        </p:spPr>
        <p:txBody>
          <a:bodyPr anchor="ctr">
            <a:normAutofit/>
          </a:bodyPr>
          <a:lstStyle/>
          <a:p>
            <a:pPr algn="r"/>
            <a:r>
              <a:rPr lang="en-US" sz="3200">
                <a:solidFill>
                  <a:schemeClr val="tx1"/>
                </a:solidFill>
              </a:rPr>
              <a:t>State Legislation</a:t>
            </a:r>
          </a:p>
        </p:txBody>
      </p:sp>
      <p:sp>
        <p:nvSpPr>
          <p:cNvPr id="6" name="Content Placeholder 5">
            <a:extLst>
              <a:ext uri="{FF2B5EF4-FFF2-40B4-BE49-F238E27FC236}">
                <a16:creationId xmlns:a16="http://schemas.microsoft.com/office/drawing/2014/main" id="{FC76D748-4560-4756-ADEF-3E4A47E5065B}"/>
              </a:ext>
            </a:extLst>
          </p:cNvPr>
          <p:cNvSpPr>
            <a:spLocks noGrp="1"/>
          </p:cNvSpPr>
          <p:nvPr>
            <p:ph idx="1"/>
          </p:nvPr>
        </p:nvSpPr>
        <p:spPr>
          <a:xfrm>
            <a:off x="4678424" y="1059025"/>
            <a:ext cx="5302189" cy="4739950"/>
          </a:xfrm>
        </p:spPr>
        <p:txBody>
          <a:bodyPr anchor="ctr">
            <a:normAutofit/>
          </a:bodyPr>
          <a:lstStyle/>
          <a:p>
            <a:r>
              <a:rPr lang="en-US" dirty="0">
                <a:solidFill>
                  <a:schemeClr val="tx1"/>
                </a:solidFill>
              </a:rPr>
              <a:t>Immigration is an exclusively federal matter. However, states can enact policies to protect and improve the life, health and safety of their residents. </a:t>
            </a:r>
          </a:p>
          <a:p>
            <a:r>
              <a:rPr lang="en-US" dirty="0">
                <a:solidFill>
                  <a:schemeClr val="tx1"/>
                </a:solidFill>
              </a:rPr>
              <a:t>Example:  AB 1876: extended eligibility for state Earned Income Tax Credits (EITC) and Young Child Tax Credits to more low-income immigrant taxpayers who use Individual Taxpayer Identification Numbers (ITINs)</a:t>
            </a:r>
          </a:p>
          <a:p>
            <a:r>
              <a:rPr lang="en-US" dirty="0">
                <a:solidFill>
                  <a:schemeClr val="tx1"/>
                </a:solidFill>
              </a:rPr>
              <a:t>New term: priorities include expanded access to health care, financial assistance to immigrants excluded from COVID relief</a:t>
            </a:r>
          </a:p>
          <a:p>
            <a:r>
              <a:rPr lang="en-US">
                <a:solidFill>
                  <a:schemeClr val="tx1"/>
                </a:solidFill>
              </a:rPr>
              <a:t>Accomplishments </a:t>
            </a:r>
            <a:r>
              <a:rPr lang="en-US" dirty="0">
                <a:solidFill>
                  <a:schemeClr val="tx1"/>
                </a:solidFill>
              </a:rPr>
              <a:t>likely to be limited by the budget </a:t>
            </a:r>
          </a:p>
        </p:txBody>
      </p:sp>
      <p:sp>
        <p:nvSpPr>
          <p:cNvPr id="4" name="Slide Number Placeholder 3">
            <a:extLst>
              <a:ext uri="{FF2B5EF4-FFF2-40B4-BE49-F238E27FC236}">
                <a16:creationId xmlns:a16="http://schemas.microsoft.com/office/drawing/2014/main" id="{A1D99605-D529-459A-8C31-07CC3AC0A317}"/>
              </a:ext>
            </a:extLst>
          </p:cNvPr>
          <p:cNvSpPr>
            <a:spLocks noGrp="1"/>
          </p:cNvSpPr>
          <p:nvPr>
            <p:ph type="sldNum" sz="quarter" idx="12"/>
          </p:nvPr>
        </p:nvSpPr>
        <p:spPr>
          <a:xfrm>
            <a:off x="11017538" y="610622"/>
            <a:ext cx="685802" cy="766675"/>
          </a:xfrm>
        </p:spPr>
        <p:txBody>
          <a:bodyPr anchor="ctr">
            <a:normAutofit/>
          </a:bodyPr>
          <a:lstStyle/>
          <a:p>
            <a:pPr>
              <a:spcAft>
                <a:spcPts val="600"/>
              </a:spcAft>
            </a:pPr>
            <a:fld id="{D57F1E4F-1CFF-5643-939E-217C01CDF565}" type="slidenum">
              <a:rPr lang="en-US" sz="2000">
                <a:solidFill>
                  <a:srgbClr val="FFFFFF"/>
                </a:solidFill>
              </a:rPr>
              <a:pPr>
                <a:spcAft>
                  <a:spcPts val="600"/>
                </a:spcAft>
              </a:pPr>
              <a:t>17</a:t>
            </a:fld>
            <a:endParaRPr lang="en-US" sz="2000">
              <a:solidFill>
                <a:srgbClr val="FFFFFF"/>
              </a:solidFill>
            </a:endParaRPr>
          </a:p>
        </p:txBody>
      </p:sp>
      <p:cxnSp>
        <p:nvCxnSpPr>
          <p:cNvPr id="19" name="Straight Connector 18">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154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9CFB73-8BF5-4687-A30E-FC7D86AAEEBB}"/>
              </a:ext>
            </a:extLst>
          </p:cNvPr>
          <p:cNvSpPr>
            <a:spLocks noGrp="1"/>
          </p:cNvSpPr>
          <p:nvPr>
            <p:ph type="ctrTitle"/>
          </p:nvPr>
        </p:nvSpPr>
        <p:spPr>
          <a:xfrm>
            <a:off x="5695061" y="1241266"/>
            <a:ext cx="5428551" cy="3153753"/>
          </a:xfrm>
        </p:spPr>
        <p:txBody>
          <a:bodyPr>
            <a:normAutofit/>
          </a:bodyPr>
          <a:lstStyle/>
          <a:p>
            <a:r>
              <a:rPr lang="en-US" dirty="0"/>
              <a:t>Questions</a:t>
            </a:r>
          </a:p>
        </p:txBody>
      </p:sp>
      <p:sp>
        <p:nvSpPr>
          <p:cNvPr id="6" name="Subtitle 5">
            <a:extLst>
              <a:ext uri="{FF2B5EF4-FFF2-40B4-BE49-F238E27FC236}">
                <a16:creationId xmlns:a16="http://schemas.microsoft.com/office/drawing/2014/main" id="{FFF84072-478B-44E3-98D2-BDE5CC57DA56}"/>
              </a:ext>
            </a:extLst>
          </p:cNvPr>
          <p:cNvSpPr>
            <a:spLocks noGrp="1"/>
          </p:cNvSpPr>
          <p:nvPr>
            <p:ph type="subTitle" idx="1"/>
          </p:nvPr>
        </p:nvSpPr>
        <p:spPr>
          <a:xfrm>
            <a:off x="5695061" y="4591665"/>
            <a:ext cx="5428551" cy="1622322"/>
          </a:xfrm>
        </p:spPr>
        <p:txBody>
          <a:bodyPr>
            <a:normAutofit/>
          </a:bodyPr>
          <a:lstStyle/>
          <a:p>
            <a:endParaRPr lang="en-US"/>
          </a:p>
        </p:txBody>
      </p:sp>
      <p:grpSp>
        <p:nvGrpSpPr>
          <p:cNvPr id="13" name="Group 12">
            <a:extLst>
              <a:ext uri="{FF2B5EF4-FFF2-40B4-BE49-F238E27FC236}">
                <a16:creationId xmlns:a16="http://schemas.microsoft.com/office/drawing/2014/main" id="{7F95E15D-650C-41BB-8319-11DF638190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5" y="396836"/>
            <a:ext cx="4992158" cy="6058999"/>
            <a:chOff x="423335" y="396836"/>
            <a:chExt cx="4992158" cy="6058999"/>
          </a:xfrm>
        </p:grpSpPr>
        <p:sp>
          <p:nvSpPr>
            <p:cNvPr id="14" name="Rectangle 13">
              <a:extLst>
                <a:ext uri="{FF2B5EF4-FFF2-40B4-BE49-F238E27FC236}">
                  <a16:creationId xmlns:a16="http://schemas.microsoft.com/office/drawing/2014/main" id="{00C9107C-7ADA-4B42-9645-0B36A5D3F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5"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25265F45-0285-4358-BCAC-BB7F21B53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170217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7E1C4A83-2941-48D7-AC4D-1802CAEE85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3545327"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4" name="Slide Number Placeholder 3">
            <a:extLst>
              <a:ext uri="{FF2B5EF4-FFF2-40B4-BE49-F238E27FC236}">
                <a16:creationId xmlns:a16="http://schemas.microsoft.com/office/drawing/2014/main" id="{DF3C668D-3A1D-4790-A2E5-E5D8107B9044}"/>
              </a:ext>
            </a:extLst>
          </p:cNvPr>
          <p:cNvSpPr>
            <a:spLocks noGrp="1"/>
          </p:cNvSpPr>
          <p:nvPr>
            <p:ph type="sldNum" sz="quarter" idx="12"/>
          </p:nvPr>
        </p:nvSpPr>
        <p:spPr>
          <a:xfrm>
            <a:off x="10342708" y="295729"/>
            <a:ext cx="838199" cy="767687"/>
          </a:xfrm>
        </p:spPr>
        <p:txBody>
          <a:bodyPr>
            <a:normAutofit/>
          </a:bodyPr>
          <a:lstStyle/>
          <a:p>
            <a:pPr>
              <a:spcAft>
                <a:spcPts val="600"/>
              </a:spcAft>
            </a:pPr>
            <a:fld id="{D57F1E4F-1CFF-5643-939E-217C01CDF565}" type="slidenum">
              <a:rPr lang="en-US" smtClean="0"/>
              <a:pPr>
                <a:spcAft>
                  <a:spcPts val="600"/>
                </a:spcAft>
              </a:pPr>
              <a:t>18</a:t>
            </a:fld>
            <a:endParaRPr lang="en-US"/>
          </a:p>
        </p:txBody>
      </p:sp>
      <p:pic>
        <p:nvPicPr>
          <p:cNvPr id="10" name="Graphic 9" descr="Questions">
            <a:extLst>
              <a:ext uri="{FF2B5EF4-FFF2-40B4-BE49-F238E27FC236}">
                <a16:creationId xmlns:a16="http://schemas.microsoft.com/office/drawing/2014/main" id="{E437C79D-B443-4912-B262-3728D0689D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9764" y="1665878"/>
            <a:ext cx="3526244" cy="3526244"/>
          </a:xfrm>
          <a:prstGeom prst="rect">
            <a:avLst/>
          </a:prstGeom>
        </p:spPr>
      </p:pic>
    </p:spTree>
    <p:extLst>
      <p:ext uri="{BB962C8B-B14F-4D97-AF65-F5344CB8AC3E}">
        <p14:creationId xmlns:p14="http://schemas.microsoft.com/office/powerpoint/2010/main" val="1217860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
          <p:cNvSpPr txBox="1">
            <a:spLocks noGrp="1"/>
          </p:cNvSpPr>
          <p:nvPr>
            <p:ph type="title"/>
          </p:nvPr>
        </p:nvSpPr>
        <p:spPr>
          <a:xfrm>
            <a:off x="1154954" y="947920"/>
            <a:ext cx="8761413" cy="72848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2"/>
              </a:buClr>
              <a:buSzPts val="3600"/>
              <a:buFont typeface="Arial"/>
              <a:buNone/>
            </a:pPr>
            <a:r>
              <a:rPr lang="en-US" dirty="0"/>
              <a:t>National Immigration Law Center (NILC)</a:t>
            </a:r>
            <a:endParaRPr dirty="0"/>
          </a:p>
        </p:txBody>
      </p:sp>
      <p:sp>
        <p:nvSpPr>
          <p:cNvPr id="285" name="Google Shape;285;p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2800" b="0" i="0" u="none" strike="noStrike" kern="1200" cap="none" spc="0" normalizeH="0" baseline="0" noProof="0">
                <a:ln>
                  <a:noFill/>
                </a:ln>
                <a:solidFill>
                  <a:prstClr val="white"/>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286" name="Google Shape;286;p2"/>
          <p:cNvPicPr preferRelativeResize="0"/>
          <p:nvPr/>
        </p:nvPicPr>
        <p:blipFill rotWithShape="1">
          <a:blip r:embed="rId3">
            <a:alphaModFix/>
          </a:blip>
          <a:srcRect/>
          <a:stretch/>
        </p:blipFill>
        <p:spPr>
          <a:xfrm>
            <a:off x="1151467" y="3346904"/>
            <a:ext cx="3031901" cy="1925256"/>
          </a:xfrm>
          <a:prstGeom prst="roundRect">
            <a:avLst>
              <a:gd name="adj" fmla="val 1858"/>
            </a:avLst>
          </a:prstGeom>
          <a:noFill/>
          <a:ln>
            <a:noFill/>
          </a:ln>
          <a:effectLst>
            <a:outerShdw blurRad="50800" dist="50800" dir="5400000" algn="tl" rotWithShape="0">
              <a:srgbClr val="000000">
                <a:alpha val="42745"/>
              </a:srgbClr>
            </a:outerShdw>
          </a:effectLst>
        </p:spPr>
      </p:pic>
      <p:sp>
        <p:nvSpPr>
          <p:cNvPr id="287" name="Google Shape;287;p2"/>
          <p:cNvSpPr txBox="1">
            <a:spLocks noGrp="1"/>
          </p:cNvSpPr>
          <p:nvPr>
            <p:ph type="body" idx="1"/>
          </p:nvPr>
        </p:nvSpPr>
        <p:spPr>
          <a:xfrm>
            <a:off x="4331856" y="2761672"/>
            <a:ext cx="6861078" cy="3258127"/>
          </a:xfrm>
          <a:prstGeom prst="rect">
            <a:avLst/>
          </a:prstGeom>
          <a:noFill/>
          <a:ln>
            <a:noFill/>
          </a:ln>
        </p:spPr>
        <p:txBody>
          <a:bodyPr spcFirstLastPara="1" wrap="square" lIns="91425" tIns="45700" rIns="91425" bIns="45700" anchor="ctr" anchorCtr="0">
            <a:normAutofit fontScale="92500" lnSpcReduction="20000"/>
          </a:bodyPr>
          <a:lstStyle/>
          <a:p>
            <a:pPr marL="457200" lvl="1" indent="0" algn="l" rtl="0">
              <a:spcBef>
                <a:spcPts val="0"/>
              </a:spcBef>
              <a:spcAft>
                <a:spcPts val="0"/>
              </a:spcAft>
              <a:buSzPts val="2240"/>
              <a:buNone/>
            </a:pPr>
            <a:r>
              <a:rPr lang="en-US" sz="2800" dirty="0"/>
              <a:t>Mission: to defend &amp; advance the rights &amp; opportunities of low-income immigrants and their family members</a:t>
            </a:r>
          </a:p>
          <a:p>
            <a:pPr marL="457200" lvl="1" indent="0" algn="l" rtl="0">
              <a:spcBef>
                <a:spcPts val="0"/>
              </a:spcBef>
              <a:spcAft>
                <a:spcPts val="0"/>
              </a:spcAft>
              <a:buSzPts val="2240"/>
              <a:buNone/>
            </a:pPr>
            <a:endParaRPr lang="en-US" sz="2800" dirty="0"/>
          </a:p>
          <a:p>
            <a:pPr marL="457200" lvl="1" indent="0" algn="l" rtl="0">
              <a:spcBef>
                <a:spcPts val="0"/>
              </a:spcBef>
              <a:spcAft>
                <a:spcPts val="0"/>
              </a:spcAft>
              <a:buSzPts val="2240"/>
              <a:buNone/>
            </a:pPr>
            <a:r>
              <a:rPr lang="en-US" sz="2800" dirty="0"/>
              <a:t>Three integrated strategies: policy analysis and advocacy, impact litigation, strategic communications</a:t>
            </a:r>
          </a:p>
          <a:p>
            <a:pPr marL="457200" lvl="1" indent="0" algn="l" rtl="0">
              <a:spcBef>
                <a:spcPts val="0"/>
              </a:spcBef>
              <a:spcAft>
                <a:spcPts val="0"/>
              </a:spcAft>
              <a:buSzPts val="2240"/>
              <a:buNone/>
            </a:pPr>
            <a:endParaRPr lang="en-US" sz="2800" dirty="0"/>
          </a:p>
          <a:p>
            <a:pPr marL="457200" lvl="1" indent="0" algn="l" rtl="0">
              <a:spcBef>
                <a:spcPts val="0"/>
              </a:spcBef>
              <a:spcAft>
                <a:spcPts val="0"/>
              </a:spcAft>
              <a:buSzPts val="2240"/>
              <a:buNone/>
            </a:pPr>
            <a:r>
              <a:rPr lang="en-US" sz="2800" dirty="0"/>
              <a:t>www.nilc.org</a:t>
            </a:r>
          </a:p>
          <a:p>
            <a:pPr marL="457200" lvl="1" indent="0" algn="l" rtl="0">
              <a:spcBef>
                <a:spcPts val="0"/>
              </a:spcBef>
              <a:spcAft>
                <a:spcPts val="0"/>
              </a:spcAft>
              <a:buSzPts val="224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A0D96-D092-4DA5-AAC3-8BC6AD588DA3}"/>
              </a:ext>
            </a:extLst>
          </p:cNvPr>
          <p:cNvSpPr>
            <a:spLocks noGrp="1"/>
          </p:cNvSpPr>
          <p:nvPr>
            <p:ph type="title"/>
          </p:nvPr>
        </p:nvSpPr>
        <p:spPr/>
        <p:txBody>
          <a:bodyPr/>
          <a:lstStyle/>
          <a:p>
            <a:r>
              <a:rPr lang="en-US" dirty="0"/>
              <a:t>Protecting Immigrant Families</a:t>
            </a:r>
          </a:p>
        </p:txBody>
      </p:sp>
      <p:sp>
        <p:nvSpPr>
          <p:cNvPr id="6" name="Content Placeholder 5">
            <a:extLst>
              <a:ext uri="{FF2B5EF4-FFF2-40B4-BE49-F238E27FC236}">
                <a16:creationId xmlns:a16="http://schemas.microsoft.com/office/drawing/2014/main" id="{00C0135B-0EAD-49B3-BCC6-CF268E330AC5}"/>
              </a:ext>
            </a:extLst>
          </p:cNvPr>
          <p:cNvSpPr>
            <a:spLocks noGrp="1"/>
          </p:cNvSpPr>
          <p:nvPr>
            <p:ph sz="half" idx="2"/>
          </p:nvPr>
        </p:nvSpPr>
        <p:spPr/>
        <p:txBody>
          <a:bodyPr/>
          <a:lstStyle/>
          <a:p>
            <a:r>
              <a:rPr lang="en-US" dirty="0"/>
              <a:t>Coalition of over 500 active member organizations</a:t>
            </a:r>
          </a:p>
          <a:p>
            <a:r>
              <a:rPr lang="en-US" dirty="0"/>
              <a:t>Our mission is to unite to advance, protect and defend access to health care, nutrition programs, public services and economic support for immigrants and their families at the local, state and federal level.</a:t>
            </a:r>
          </a:p>
          <a:p>
            <a:r>
              <a:rPr lang="en-US" dirty="0"/>
              <a:t>Joint project of NILC and CLASP</a:t>
            </a:r>
          </a:p>
          <a:p>
            <a:r>
              <a:rPr lang="en-US" dirty="0"/>
              <a:t>www.protectingimmigrantfamilies.org</a:t>
            </a:r>
          </a:p>
        </p:txBody>
      </p:sp>
      <p:sp>
        <p:nvSpPr>
          <p:cNvPr id="4" name="Slide Number Placeholder 3">
            <a:extLst>
              <a:ext uri="{FF2B5EF4-FFF2-40B4-BE49-F238E27FC236}">
                <a16:creationId xmlns:a16="http://schemas.microsoft.com/office/drawing/2014/main" id="{EAED4A78-D7F7-4E71-9135-8DC8C59D6A7F}"/>
              </a:ext>
            </a:extLst>
          </p:cNvPr>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9" name="Content Placeholder 8">
            <a:extLst>
              <a:ext uri="{FF2B5EF4-FFF2-40B4-BE49-F238E27FC236}">
                <a16:creationId xmlns:a16="http://schemas.microsoft.com/office/drawing/2014/main" id="{8ECC6322-9952-4E60-AE52-672696E826C5}"/>
              </a:ext>
            </a:extLst>
          </p:cNvPr>
          <p:cNvPicPr>
            <a:picLocks noGrp="1" noChangeAspect="1"/>
          </p:cNvPicPr>
          <p:nvPr>
            <p:ph sz="half" idx="1"/>
          </p:nvPr>
        </p:nvPicPr>
        <p:blipFill rotWithShape="1">
          <a:blip r:embed="rId2"/>
          <a:srcRect t="4742"/>
          <a:stretch/>
        </p:blipFill>
        <p:spPr>
          <a:xfrm>
            <a:off x="422314" y="2691829"/>
            <a:ext cx="5557800" cy="2978026"/>
          </a:xfrm>
          <a:prstGeom prst="rect">
            <a:avLst/>
          </a:prstGeom>
        </p:spPr>
      </p:pic>
    </p:spTree>
    <p:extLst>
      <p:ext uri="{BB962C8B-B14F-4D97-AF65-F5344CB8AC3E}">
        <p14:creationId xmlns:p14="http://schemas.microsoft.com/office/powerpoint/2010/main" val="3747980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DF43FA8-38C4-45AB-9900-9EC53B1687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 name="Rectangle 13">
              <a:extLst>
                <a:ext uri="{FF2B5EF4-FFF2-40B4-BE49-F238E27FC236}">
                  <a16:creationId xmlns:a16="http://schemas.microsoft.com/office/drawing/2014/main" id="{83BA3B4D-83A1-4449-B7EB-22C0AEBC16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a:extLst>
                <a:ext uri="{FF2B5EF4-FFF2-40B4-BE49-F238E27FC236}">
                  <a16:creationId xmlns:a16="http://schemas.microsoft.com/office/drawing/2014/main" id="{807C8D1D-E7A8-4E40-96CB-D37EAD8DF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7CE3635D-6C0E-4AF6-A849-738D76CEC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559C3FDF-43DF-4E4E-86C4-596BA6FCEC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CBAFAE55-8355-40F4-8EA2-64649F12F6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4A36B589-6F79-4022-A257-7671D78E01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47282CF0-2AA6-4445-B290-4C2CCE0FF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a:extLst>
                <a:ext uri="{FF2B5EF4-FFF2-40B4-BE49-F238E27FC236}">
                  <a16:creationId xmlns:a16="http://schemas.microsoft.com/office/drawing/2014/main" id="{EACF4B03-D23E-4C56-9468-E0C1710A376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3" name="Rectangle 22">
            <a:extLst>
              <a:ext uri="{FF2B5EF4-FFF2-40B4-BE49-F238E27FC236}">
                <a16:creationId xmlns:a16="http://schemas.microsoft.com/office/drawing/2014/main" id="{F96B73AD-F051-4885-A6FF-2E33DAF9C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Freeform 5">
            <a:extLst>
              <a:ext uri="{FF2B5EF4-FFF2-40B4-BE49-F238E27FC236}">
                <a16:creationId xmlns:a16="http://schemas.microsoft.com/office/drawing/2014/main" id="{C8DE2DFB-9785-400F-B3E7-1CB7236F2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pic>
        <p:nvPicPr>
          <p:cNvPr id="8" name="Picture 7">
            <a:extLst>
              <a:ext uri="{FF2B5EF4-FFF2-40B4-BE49-F238E27FC236}">
                <a16:creationId xmlns:a16="http://schemas.microsoft.com/office/drawing/2014/main" id="{CE917074-7A7E-472C-9502-816778AF8456}"/>
              </a:ext>
            </a:extLst>
          </p:cNvPr>
          <p:cNvPicPr>
            <a:picLocks noChangeAspect="1"/>
          </p:cNvPicPr>
          <p:nvPr/>
        </p:nvPicPr>
        <p:blipFill rotWithShape="1">
          <a:blip r:embed="rId3">
            <a:duotone>
              <a:prstClr val="black"/>
              <a:schemeClr val="tx2">
                <a:tint val="45000"/>
                <a:satMod val="400000"/>
              </a:schemeClr>
            </a:duotone>
            <a:alphaModFix amt="25000"/>
          </a:blip>
          <a:srcRect t="7145" r="9090" b="21271"/>
          <a:stretch/>
        </p:blipFill>
        <p:spPr>
          <a:xfrm>
            <a:off x="474133" y="475488"/>
            <a:ext cx="11243734" cy="5909733"/>
          </a:xfrm>
          <a:prstGeom prst="rect">
            <a:avLst/>
          </a:prstGeom>
        </p:spPr>
      </p:pic>
      <p:sp>
        <p:nvSpPr>
          <p:cNvPr id="5" name="Title 4">
            <a:extLst>
              <a:ext uri="{FF2B5EF4-FFF2-40B4-BE49-F238E27FC236}">
                <a16:creationId xmlns:a16="http://schemas.microsoft.com/office/drawing/2014/main" id="{46BD62EA-EAA1-4E8E-86E1-09ECD7812BD9}"/>
              </a:ext>
            </a:extLst>
          </p:cNvPr>
          <p:cNvSpPr>
            <a:spLocks noGrp="1"/>
          </p:cNvSpPr>
          <p:nvPr>
            <p:ph type="title"/>
          </p:nvPr>
        </p:nvSpPr>
        <p:spPr>
          <a:xfrm>
            <a:off x="1154954" y="2099733"/>
            <a:ext cx="8827245" cy="2677648"/>
          </a:xfrm>
        </p:spPr>
        <p:txBody>
          <a:bodyPr vert="horz" lIns="91440" tIns="45720" rIns="91440" bIns="45720" rtlCol="0" anchor="b">
            <a:normAutofit/>
          </a:bodyPr>
          <a:lstStyle/>
          <a:p>
            <a:r>
              <a:rPr lang="en-US" sz="5400">
                <a:latin typeface="+mj-lt"/>
              </a:rPr>
              <a:t>Priorities and Opportunities</a:t>
            </a:r>
          </a:p>
        </p:txBody>
      </p:sp>
      <p:sp>
        <p:nvSpPr>
          <p:cNvPr id="6" name="Text Placeholder 5">
            <a:extLst>
              <a:ext uri="{FF2B5EF4-FFF2-40B4-BE49-F238E27FC236}">
                <a16:creationId xmlns:a16="http://schemas.microsoft.com/office/drawing/2014/main" id="{C86FA763-E52B-4251-8CBF-C35A5A263DE5}"/>
              </a:ext>
            </a:extLst>
          </p:cNvPr>
          <p:cNvSpPr>
            <a:spLocks noGrp="1"/>
          </p:cNvSpPr>
          <p:nvPr>
            <p:ph type="body" idx="1"/>
          </p:nvPr>
        </p:nvSpPr>
        <p:spPr>
          <a:xfrm>
            <a:off x="1154954" y="4777380"/>
            <a:ext cx="8827245" cy="861420"/>
          </a:xfrm>
        </p:spPr>
        <p:txBody>
          <a:bodyPr vert="horz" lIns="91440" tIns="45720" rIns="91440" bIns="45720" rtlCol="0" anchor="t">
            <a:normAutofit/>
          </a:bodyPr>
          <a:lstStyle/>
          <a:p>
            <a:endParaRPr lang="en-US" sz="1800">
              <a:latin typeface="+mn-lt"/>
            </a:endParaRPr>
          </a:p>
        </p:txBody>
      </p:sp>
      <p:sp>
        <p:nvSpPr>
          <p:cNvPr id="27" name="Rectangle 26">
            <a:extLst>
              <a:ext uri="{FF2B5EF4-FFF2-40B4-BE49-F238E27FC236}">
                <a16:creationId xmlns:a16="http://schemas.microsoft.com/office/drawing/2014/main" id="{20B7E175-A6E0-454B-BB5F-33FE3814DD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184A3812-DA8D-4851-8915-A7BB19B11622}"/>
              </a:ext>
            </a:extLst>
          </p:cNvPr>
          <p:cNvSpPr>
            <a:spLocks noGrp="1"/>
          </p:cNvSpPr>
          <p:nvPr>
            <p:ph type="sldNum" sz="quarter" idx="12"/>
          </p:nvPr>
        </p:nvSpPr>
        <p:spPr>
          <a:xfrm>
            <a:off x="10351008" y="292608"/>
            <a:ext cx="838199" cy="767687"/>
          </a:xfrm>
        </p:spPr>
        <p:txBody>
          <a:bodyPr vert="horz" lIns="91440" tIns="45720" rIns="91440" bIns="45720" rtlCol="0" anchor="b">
            <a:normAutofit/>
          </a:bodyPr>
          <a:lstStyle/>
          <a:p>
            <a:pPr>
              <a:spcAft>
                <a:spcPts val="600"/>
              </a:spcAft>
            </a:pPr>
            <a:fld id="{D57F1E4F-1CFF-5643-939E-217C01CDF565}" type="slidenum">
              <a:rPr lang="en-US" smtClean="0">
                <a:latin typeface="+mn-lt"/>
              </a:rPr>
              <a:pPr>
                <a:spcAft>
                  <a:spcPts val="600"/>
                </a:spcAft>
              </a:pPr>
              <a:t>4</a:t>
            </a:fld>
            <a:endParaRPr lang="en-US">
              <a:latin typeface="+mn-lt"/>
            </a:endParaRPr>
          </a:p>
        </p:txBody>
      </p:sp>
    </p:spTree>
    <p:extLst>
      <p:ext uri="{BB962C8B-B14F-4D97-AF65-F5344CB8AC3E}">
        <p14:creationId xmlns:p14="http://schemas.microsoft.com/office/powerpoint/2010/main" val="73711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2E7CD9-DDF2-4050-9B62-ACE737191A21}"/>
              </a:ext>
            </a:extLst>
          </p:cNvPr>
          <p:cNvSpPr>
            <a:spLocks noGrp="1"/>
          </p:cNvSpPr>
          <p:nvPr>
            <p:ph type="title"/>
          </p:nvPr>
        </p:nvSpPr>
        <p:spPr/>
        <p:txBody>
          <a:bodyPr/>
          <a:lstStyle/>
          <a:p>
            <a:r>
              <a:rPr lang="en-US" dirty="0"/>
              <a:t>Biden Immigration Priorities</a:t>
            </a:r>
          </a:p>
        </p:txBody>
      </p:sp>
      <p:sp>
        <p:nvSpPr>
          <p:cNvPr id="6" name="Content Placeholder 5">
            <a:extLst>
              <a:ext uri="{FF2B5EF4-FFF2-40B4-BE49-F238E27FC236}">
                <a16:creationId xmlns:a16="http://schemas.microsoft.com/office/drawing/2014/main" id="{94B22EF6-7678-47C6-9D63-8A1D79934FBC}"/>
              </a:ext>
            </a:extLst>
          </p:cNvPr>
          <p:cNvSpPr>
            <a:spLocks noGrp="1"/>
          </p:cNvSpPr>
          <p:nvPr>
            <p:ph idx="1"/>
          </p:nvPr>
        </p:nvSpPr>
        <p:spPr>
          <a:xfrm>
            <a:off x="1154954" y="2603500"/>
            <a:ext cx="9478799" cy="3416300"/>
          </a:xfrm>
        </p:spPr>
        <p:txBody>
          <a:bodyPr>
            <a:normAutofit fontScale="92500" lnSpcReduction="10000"/>
          </a:bodyPr>
          <a:lstStyle/>
          <a:p>
            <a:pPr marL="0" indent="0" fontAlgn="base">
              <a:buNone/>
            </a:pPr>
            <a:r>
              <a:rPr lang="en-US" b="1" dirty="0"/>
              <a:t>As president, Biden will forcefully pursue policies that safeguard our security, provide a fair and just system that helps to grow and enhance our economy, and secure our cherished values. </a:t>
            </a:r>
            <a:r>
              <a:rPr lang="en-US" dirty="0"/>
              <a:t>He will:</a:t>
            </a:r>
          </a:p>
          <a:p>
            <a:pPr fontAlgn="base"/>
            <a:r>
              <a:rPr lang="en-US" dirty="0"/>
              <a:t>Take urgent action to undo Trump’s damage and reclaim America’s values</a:t>
            </a:r>
          </a:p>
          <a:p>
            <a:pPr fontAlgn="base"/>
            <a:r>
              <a:rPr lang="en-US" dirty="0"/>
              <a:t>Modernize America’s immigration system</a:t>
            </a:r>
          </a:p>
          <a:p>
            <a:pPr fontAlgn="base"/>
            <a:r>
              <a:rPr lang="en-US" dirty="0"/>
              <a:t>Welcome immigrants in our communities</a:t>
            </a:r>
          </a:p>
          <a:p>
            <a:pPr fontAlgn="base"/>
            <a:r>
              <a:rPr lang="en-US" dirty="0"/>
              <a:t>Reassert America’s commitment to asylum-seekers and refugees </a:t>
            </a:r>
          </a:p>
          <a:p>
            <a:pPr fontAlgn="base"/>
            <a:r>
              <a:rPr lang="en-US" dirty="0"/>
              <a:t>Tackle the root causes of irregular migration </a:t>
            </a:r>
          </a:p>
          <a:p>
            <a:pPr fontAlgn="base"/>
            <a:r>
              <a:rPr lang="en-US" dirty="0"/>
              <a:t>Implement effective border screening </a:t>
            </a:r>
          </a:p>
          <a:p>
            <a:pPr marL="0" indent="0" fontAlgn="base">
              <a:buNone/>
            </a:pPr>
            <a:r>
              <a:rPr lang="en-US" dirty="0">
                <a:hlinkClick r:id="rId3"/>
              </a:rPr>
              <a:t>https://joebiden.com/immigration/</a:t>
            </a:r>
            <a:endParaRPr lang="en-US" dirty="0"/>
          </a:p>
          <a:p>
            <a:endParaRPr lang="en-US" dirty="0"/>
          </a:p>
        </p:txBody>
      </p:sp>
      <p:sp>
        <p:nvSpPr>
          <p:cNvPr id="4" name="Slide Number Placeholder 3">
            <a:extLst>
              <a:ext uri="{FF2B5EF4-FFF2-40B4-BE49-F238E27FC236}">
                <a16:creationId xmlns:a16="http://schemas.microsoft.com/office/drawing/2014/main" id="{F48B4D22-DA83-41C1-BFC3-4A1BB7FA3998}"/>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3895967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2D608-BCDD-4D0D-A097-251A0A0E71B4}"/>
              </a:ext>
            </a:extLst>
          </p:cNvPr>
          <p:cNvSpPr>
            <a:spLocks noGrp="1"/>
          </p:cNvSpPr>
          <p:nvPr>
            <p:ph type="title"/>
          </p:nvPr>
        </p:nvSpPr>
        <p:spPr/>
        <p:txBody>
          <a:bodyPr/>
          <a:lstStyle/>
          <a:p>
            <a:r>
              <a:rPr lang="en-US" dirty="0"/>
              <a:t>Alejandro </a:t>
            </a:r>
            <a:r>
              <a:rPr lang="en-US" dirty="0" err="1"/>
              <a:t>Myorkas</a:t>
            </a:r>
            <a:endParaRPr lang="en-US" dirty="0"/>
          </a:p>
        </p:txBody>
      </p:sp>
      <p:pic>
        <p:nvPicPr>
          <p:cNvPr id="7" name="Content Placeholder 6">
            <a:extLst>
              <a:ext uri="{FF2B5EF4-FFF2-40B4-BE49-F238E27FC236}">
                <a16:creationId xmlns:a16="http://schemas.microsoft.com/office/drawing/2014/main" id="{C152C50B-A7EC-46AF-ACC6-03A9D8D30031}"/>
              </a:ext>
            </a:extLst>
          </p:cNvPr>
          <p:cNvPicPr>
            <a:picLocks noGrp="1" noChangeAspect="1"/>
          </p:cNvPicPr>
          <p:nvPr>
            <p:ph sz="half" idx="1"/>
          </p:nvPr>
        </p:nvPicPr>
        <p:blipFill>
          <a:blip r:embed="rId2"/>
          <a:stretch>
            <a:fillRect/>
          </a:stretch>
        </p:blipFill>
        <p:spPr>
          <a:xfrm>
            <a:off x="924674" y="2701925"/>
            <a:ext cx="4572001" cy="3219450"/>
          </a:xfrm>
          <a:prstGeom prst="rect">
            <a:avLst/>
          </a:prstGeom>
        </p:spPr>
      </p:pic>
      <p:sp>
        <p:nvSpPr>
          <p:cNvPr id="6" name="Content Placeholder 5">
            <a:extLst>
              <a:ext uri="{FF2B5EF4-FFF2-40B4-BE49-F238E27FC236}">
                <a16:creationId xmlns:a16="http://schemas.microsoft.com/office/drawing/2014/main" id="{4705B8C7-CC38-4837-B9F8-1869D7000C55}"/>
              </a:ext>
            </a:extLst>
          </p:cNvPr>
          <p:cNvSpPr>
            <a:spLocks noGrp="1"/>
          </p:cNvSpPr>
          <p:nvPr>
            <p:ph sz="half" idx="2"/>
          </p:nvPr>
        </p:nvSpPr>
        <p:spPr>
          <a:xfrm>
            <a:off x="5784351" y="2603500"/>
            <a:ext cx="5249519" cy="3377705"/>
          </a:xfrm>
        </p:spPr>
        <p:txBody>
          <a:bodyPr>
            <a:normAutofit fontScale="92500"/>
          </a:bodyPr>
          <a:lstStyle/>
          <a:p>
            <a:pPr marL="0" indent="0">
              <a:buNone/>
            </a:pPr>
            <a:r>
              <a:rPr lang="en-US" dirty="0"/>
              <a:t>Nominee for Secretary of the Department of Homeland Security</a:t>
            </a:r>
          </a:p>
          <a:p>
            <a:r>
              <a:rPr lang="en-US" dirty="0"/>
              <a:t>Obama Director of US Citizenship and Immigration Services</a:t>
            </a:r>
          </a:p>
          <a:p>
            <a:pPr marL="0" indent="0">
              <a:buNone/>
            </a:pPr>
            <a:r>
              <a:rPr lang="en-US" dirty="0"/>
              <a:t>NILC statement:</a:t>
            </a:r>
          </a:p>
          <a:p>
            <a:pPr marL="0" indent="0">
              <a:buNone/>
            </a:pPr>
            <a:r>
              <a:rPr lang="en-US" i="1" dirty="0"/>
              <a:t>This represents an exemplary choice that will not only serve our next president and the American people well, but also sends a strong signal to immigrant communities that the Biden administration fully intends to follow through on its commitment to undo the harms of the Trump administration.</a:t>
            </a:r>
          </a:p>
          <a:p>
            <a:endParaRPr lang="en-US" dirty="0"/>
          </a:p>
          <a:p>
            <a:endParaRPr lang="en-US" dirty="0"/>
          </a:p>
        </p:txBody>
      </p:sp>
      <p:sp>
        <p:nvSpPr>
          <p:cNvPr id="4" name="Slide Number Placeholder 3">
            <a:extLst>
              <a:ext uri="{FF2B5EF4-FFF2-40B4-BE49-F238E27FC236}">
                <a16:creationId xmlns:a16="http://schemas.microsoft.com/office/drawing/2014/main" id="{724A10B8-BF6F-482E-87F0-2605C507CBF0}"/>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656215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FC976E-8A27-4E72-B034-071A97F68B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 name="Rectangle 13">
              <a:extLst>
                <a:ext uri="{FF2B5EF4-FFF2-40B4-BE49-F238E27FC236}">
                  <a16:creationId xmlns:a16="http://schemas.microsoft.com/office/drawing/2014/main" id="{C7603B6C-9001-43A6-A649-2FB87A57AA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a:extLst>
                <a:ext uri="{FF2B5EF4-FFF2-40B4-BE49-F238E27FC236}">
                  <a16:creationId xmlns:a16="http://schemas.microsoft.com/office/drawing/2014/main" id="{9A470C3C-4F16-4152-94B7-B277E490E2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91B04907-A3D6-43D2-A085-F545B3C14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7739A622-E5CB-4720-9EE2-700E778D51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CAA0E116-7201-4D9B-ACC0-24FD67280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DA4FDC90-6A2C-4E3F-A9CC-05E2BB034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104D7773-6EC3-4F97-8099-A1C13F1066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a:extLst>
                <a:ext uri="{FF2B5EF4-FFF2-40B4-BE49-F238E27FC236}">
                  <a16:creationId xmlns:a16="http://schemas.microsoft.com/office/drawing/2014/main" id="{2515E6AC-722A-4C99-986A-9D9FF0F923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2" name="Freeform 5">
              <a:extLst>
                <a:ext uri="{FF2B5EF4-FFF2-40B4-BE49-F238E27FC236}">
                  <a16:creationId xmlns:a16="http://schemas.microsoft.com/office/drawing/2014/main" id="{1BBCEC9C-87CE-409D-9883-2992FDEE5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3" name="Freeform 5">
              <a:extLst>
                <a:ext uri="{FF2B5EF4-FFF2-40B4-BE49-F238E27FC236}">
                  <a16:creationId xmlns:a16="http://schemas.microsoft.com/office/drawing/2014/main" id="{1AC3ED4B-528E-4C95-9B5B-8DF0EE3B5D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5" name="Rectangle 24">
            <a:extLst>
              <a:ext uri="{FF2B5EF4-FFF2-40B4-BE49-F238E27FC236}">
                <a16:creationId xmlns:a16="http://schemas.microsoft.com/office/drawing/2014/main" id="{231043D6-3B63-4398-B86D-7201B1BFA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27" name="Group 26">
            <a:extLst>
              <a:ext uri="{FF2B5EF4-FFF2-40B4-BE49-F238E27FC236}">
                <a16:creationId xmlns:a16="http://schemas.microsoft.com/office/drawing/2014/main" id="{5BF82568-1A10-4641-B53A-E783AAD10B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8" name="Rectangle 27">
              <a:extLst>
                <a:ext uri="{FF2B5EF4-FFF2-40B4-BE49-F238E27FC236}">
                  <a16:creationId xmlns:a16="http://schemas.microsoft.com/office/drawing/2014/main" id="{1A3D0FDE-1217-4054-956A-5E679AD9DF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Oval 28">
              <a:extLst>
                <a:ext uri="{FF2B5EF4-FFF2-40B4-BE49-F238E27FC236}">
                  <a16:creationId xmlns:a16="http://schemas.microsoft.com/office/drawing/2014/main" id="{B4C24324-FAB8-4E90-BF7B-9719C4358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772ECB2A-A355-44A9-963E-9A55CBF7C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Oval 30">
              <a:extLst>
                <a:ext uri="{FF2B5EF4-FFF2-40B4-BE49-F238E27FC236}">
                  <a16:creationId xmlns:a16="http://schemas.microsoft.com/office/drawing/2014/main" id="{6E5E7D5B-5B2A-4857-9E49-836B237E9C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C355B74E-705E-4D3B-AF9B-1AA4DC2BC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5">
              <a:extLst>
                <a:ext uri="{FF2B5EF4-FFF2-40B4-BE49-F238E27FC236}">
                  <a16:creationId xmlns:a16="http://schemas.microsoft.com/office/drawing/2014/main" id="{2380B8C1-4945-43C8-8E62-14BC1B425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456397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4" name="Freeform 5">
              <a:extLst>
                <a:ext uri="{FF2B5EF4-FFF2-40B4-BE49-F238E27FC236}">
                  <a16:creationId xmlns:a16="http://schemas.microsoft.com/office/drawing/2014/main" id="{B179D13E-E1A8-4FC5-B60A-10092CC1E5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5475080"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5" name="Freeform 5">
              <a:extLst>
                <a:ext uri="{FF2B5EF4-FFF2-40B4-BE49-F238E27FC236}">
                  <a16:creationId xmlns:a16="http://schemas.microsoft.com/office/drawing/2014/main" id="{AFA7659A-B03D-4352-B716-F721BA005C9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5" name="Title 4">
            <a:extLst>
              <a:ext uri="{FF2B5EF4-FFF2-40B4-BE49-F238E27FC236}">
                <a16:creationId xmlns:a16="http://schemas.microsoft.com/office/drawing/2014/main" id="{C0565359-D8CD-477B-891F-BBC8B7091DFD}"/>
              </a:ext>
            </a:extLst>
          </p:cNvPr>
          <p:cNvSpPr>
            <a:spLocks noGrp="1"/>
          </p:cNvSpPr>
          <p:nvPr>
            <p:ph type="title"/>
          </p:nvPr>
        </p:nvSpPr>
        <p:spPr>
          <a:xfrm>
            <a:off x="639098" y="629265"/>
            <a:ext cx="6209299" cy="1622322"/>
          </a:xfrm>
        </p:spPr>
        <p:txBody>
          <a:bodyPr vert="horz" lIns="91440" tIns="45720" rIns="91440" bIns="45720" rtlCol="0" anchor="ctr">
            <a:normAutofit/>
          </a:bodyPr>
          <a:lstStyle/>
          <a:p>
            <a:r>
              <a:rPr lang="en-US" dirty="0">
                <a:cs typeface="Arial" panose="020B0604020202020204" pitchFamily="34" charset="0"/>
              </a:rPr>
              <a:t>Legislation</a:t>
            </a:r>
          </a:p>
        </p:txBody>
      </p:sp>
      <p:sp>
        <p:nvSpPr>
          <p:cNvPr id="7" name="Content Placeholder 6">
            <a:extLst>
              <a:ext uri="{FF2B5EF4-FFF2-40B4-BE49-F238E27FC236}">
                <a16:creationId xmlns:a16="http://schemas.microsoft.com/office/drawing/2014/main" id="{42A9F667-4A6B-40F0-86D0-78DD28F2BDC1}"/>
              </a:ext>
            </a:extLst>
          </p:cNvPr>
          <p:cNvSpPr>
            <a:spLocks noGrp="1"/>
          </p:cNvSpPr>
          <p:nvPr>
            <p:ph sz="half" idx="2"/>
          </p:nvPr>
        </p:nvSpPr>
        <p:spPr>
          <a:xfrm>
            <a:off x="639098" y="1810875"/>
            <a:ext cx="6209299" cy="4419600"/>
          </a:xfrm>
        </p:spPr>
        <p:txBody>
          <a:bodyPr vert="horz" lIns="91440" tIns="45720" rIns="91440" bIns="45720" rtlCol="0" anchor="ctr">
            <a:normAutofit/>
          </a:bodyPr>
          <a:lstStyle/>
          <a:p>
            <a:pPr marL="0" indent="0">
              <a:buNone/>
            </a:pPr>
            <a:r>
              <a:rPr lang="en-US" sz="2000" dirty="0">
                <a:solidFill>
                  <a:schemeClr val="bg1"/>
                </a:solidFill>
                <a:cs typeface="Arial" panose="020B0604020202020204" pitchFamily="34" charset="0"/>
              </a:rPr>
              <a:t>President-Elect Biden commits to working with Congress on proposals that include:</a:t>
            </a:r>
          </a:p>
          <a:p>
            <a:r>
              <a:rPr lang="en-US" sz="2000" dirty="0">
                <a:solidFill>
                  <a:schemeClr val="bg1"/>
                </a:solidFill>
                <a:cs typeface="Arial" panose="020B0604020202020204" pitchFamily="34" charset="0"/>
              </a:rPr>
              <a:t>Passing an immigration reform bill that provides a pathway to citizenship for undocumented residents</a:t>
            </a:r>
          </a:p>
          <a:p>
            <a:r>
              <a:rPr lang="en-US" sz="2000" dirty="0">
                <a:solidFill>
                  <a:schemeClr val="bg1"/>
                </a:solidFill>
                <a:cs typeface="Arial" panose="020B0604020202020204" pitchFamily="34" charset="0"/>
              </a:rPr>
              <a:t>Create a new visa category for family members who must often wait years for a visa</a:t>
            </a:r>
          </a:p>
          <a:p>
            <a:r>
              <a:rPr lang="en-US" sz="2000" dirty="0">
                <a:solidFill>
                  <a:schemeClr val="bg1"/>
                </a:solidFill>
                <a:cs typeface="Arial" panose="020B0604020202020204" pitchFamily="34" charset="0"/>
              </a:rPr>
              <a:t>Increasing the number of visas available for survivors of domestic violence and other crimes</a:t>
            </a:r>
          </a:p>
          <a:p>
            <a:pPr marL="0" indent="0">
              <a:buNone/>
            </a:pPr>
            <a:r>
              <a:rPr lang="en-US" sz="2000" dirty="0">
                <a:solidFill>
                  <a:schemeClr val="bg1"/>
                </a:solidFill>
                <a:cs typeface="Arial" panose="020B0604020202020204" pitchFamily="34" charset="0"/>
              </a:rPr>
              <a:t>Composition of Congress is likely to limit success</a:t>
            </a:r>
          </a:p>
        </p:txBody>
      </p:sp>
      <p:pic>
        <p:nvPicPr>
          <p:cNvPr id="8" name="Content Placeholder 7">
            <a:extLst>
              <a:ext uri="{FF2B5EF4-FFF2-40B4-BE49-F238E27FC236}">
                <a16:creationId xmlns:a16="http://schemas.microsoft.com/office/drawing/2014/main" id="{C9B51E0F-4278-4792-8950-15F8A1D9BF43}"/>
              </a:ext>
            </a:extLst>
          </p:cNvPr>
          <p:cNvPicPr>
            <a:picLocks noGrp="1" noChangeAspect="1"/>
          </p:cNvPicPr>
          <p:nvPr>
            <p:ph sz="half" idx="1"/>
          </p:nvPr>
        </p:nvPicPr>
        <p:blipFill rotWithShape="1">
          <a:blip r:embed="rId3"/>
          <a:srcRect t="26" r="2" b="7520"/>
          <a:stretch/>
        </p:blipFill>
        <p:spPr>
          <a:xfrm>
            <a:off x="7541342" y="645106"/>
            <a:ext cx="4002201" cy="5585369"/>
          </a:xfrm>
          <a:prstGeom prst="rect">
            <a:avLst/>
          </a:prstGeom>
        </p:spPr>
      </p:pic>
      <p:sp>
        <p:nvSpPr>
          <p:cNvPr id="37" name="Rectangle 36">
            <a:extLst>
              <a:ext uri="{FF2B5EF4-FFF2-40B4-BE49-F238E27FC236}">
                <a16:creationId xmlns:a16="http://schemas.microsoft.com/office/drawing/2014/main" id="{F8CED34E-94D1-45D6-A770-785273CEB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F52921E3-7CDB-4A5F-B485-C15FA3645AE1}"/>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a:spcAft>
                <a:spcPts val="600"/>
              </a:spcAft>
            </a:pPr>
            <a:fld id="{D57F1E4F-1CFF-5643-939E-217C01CDF565}" type="slidenum">
              <a:rPr lang="en-US" smtClean="0">
                <a:latin typeface="+mn-lt"/>
              </a:rPr>
              <a:pPr>
                <a:spcAft>
                  <a:spcPts val="600"/>
                </a:spcAft>
              </a:pPr>
              <a:t>7</a:t>
            </a:fld>
            <a:endParaRPr lang="en-US">
              <a:latin typeface="+mn-lt"/>
            </a:endParaRPr>
          </a:p>
        </p:txBody>
      </p:sp>
    </p:spTree>
    <p:extLst>
      <p:ext uri="{BB962C8B-B14F-4D97-AF65-F5344CB8AC3E}">
        <p14:creationId xmlns:p14="http://schemas.microsoft.com/office/powerpoint/2010/main" val="3122049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8" name="Group 67">
            <a:extLst>
              <a:ext uri="{FF2B5EF4-FFF2-40B4-BE49-F238E27FC236}">
                <a16:creationId xmlns:a16="http://schemas.microsoft.com/office/drawing/2014/main" id="{6DF43FA8-38C4-45AB-9900-9EC53B1687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69" name="Rectangle 68">
              <a:extLst>
                <a:ext uri="{FF2B5EF4-FFF2-40B4-BE49-F238E27FC236}">
                  <a16:creationId xmlns:a16="http://schemas.microsoft.com/office/drawing/2014/main" id="{83BA3B4D-83A1-4449-B7EB-22C0AEBC16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0" name="Oval 69">
              <a:extLst>
                <a:ext uri="{FF2B5EF4-FFF2-40B4-BE49-F238E27FC236}">
                  <a16:creationId xmlns:a16="http://schemas.microsoft.com/office/drawing/2014/main" id="{807C8D1D-E7A8-4E40-96CB-D37EAD8DF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1" name="Oval 70">
              <a:extLst>
                <a:ext uri="{FF2B5EF4-FFF2-40B4-BE49-F238E27FC236}">
                  <a16:creationId xmlns:a16="http://schemas.microsoft.com/office/drawing/2014/main" id="{7CE3635D-6C0E-4AF6-A849-738D76CEC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2" name="Oval 71">
              <a:extLst>
                <a:ext uri="{FF2B5EF4-FFF2-40B4-BE49-F238E27FC236}">
                  <a16:creationId xmlns:a16="http://schemas.microsoft.com/office/drawing/2014/main" id="{559C3FDF-43DF-4E4E-86C4-596BA6FCEC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3" name="Oval 72">
              <a:extLst>
                <a:ext uri="{FF2B5EF4-FFF2-40B4-BE49-F238E27FC236}">
                  <a16:creationId xmlns:a16="http://schemas.microsoft.com/office/drawing/2014/main" id="{CBAFAE55-8355-40F4-8EA2-64649F12F6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4" name="Oval 73">
              <a:extLst>
                <a:ext uri="{FF2B5EF4-FFF2-40B4-BE49-F238E27FC236}">
                  <a16:creationId xmlns:a16="http://schemas.microsoft.com/office/drawing/2014/main" id="{4A36B589-6F79-4022-A257-7671D78E01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47282CF0-2AA6-4445-B290-4C2CCE0FF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Freeform 5">
              <a:extLst>
                <a:ext uri="{FF2B5EF4-FFF2-40B4-BE49-F238E27FC236}">
                  <a16:creationId xmlns:a16="http://schemas.microsoft.com/office/drawing/2014/main" id="{EACF4B03-D23E-4C56-9468-E0C1710A376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78" name="Rectangle 77">
            <a:extLst>
              <a:ext uri="{FF2B5EF4-FFF2-40B4-BE49-F238E27FC236}">
                <a16:creationId xmlns:a16="http://schemas.microsoft.com/office/drawing/2014/main" id="{F96B73AD-F051-4885-A6FF-2E33DAF9C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C8DE2DFB-9785-400F-B3E7-1CB7236F2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pic>
        <p:nvPicPr>
          <p:cNvPr id="6" name="Content Placeholder 5" descr="Graphical user interface&#10;&#10;Description automatically generated">
            <a:extLst>
              <a:ext uri="{FF2B5EF4-FFF2-40B4-BE49-F238E27FC236}">
                <a16:creationId xmlns:a16="http://schemas.microsoft.com/office/drawing/2014/main" id="{76DF1E44-344C-4736-8AAE-86C068487A3B}"/>
              </a:ext>
            </a:extLst>
          </p:cNvPr>
          <p:cNvPicPr>
            <a:picLocks noGrp="1" noChangeAspect="1"/>
          </p:cNvPicPr>
          <p:nvPr>
            <p:ph sz="half" idx="2"/>
          </p:nvPr>
        </p:nvPicPr>
        <p:blipFill rotWithShape="1">
          <a:blip r:embed="rId4">
            <a:duotone>
              <a:prstClr val="black"/>
              <a:schemeClr val="tx2">
                <a:tint val="45000"/>
                <a:satMod val="400000"/>
              </a:schemeClr>
            </a:duotone>
            <a:alphaModFix amt="25000"/>
          </a:blip>
          <a:srcRect t="13934" r="9090" b="1120"/>
          <a:stretch/>
        </p:blipFill>
        <p:spPr>
          <a:xfrm>
            <a:off x="474133" y="474133"/>
            <a:ext cx="11243734" cy="5909733"/>
          </a:xfrm>
          <a:prstGeom prst="rect">
            <a:avLst/>
          </a:prstGeom>
        </p:spPr>
      </p:pic>
      <p:sp>
        <p:nvSpPr>
          <p:cNvPr id="9" name="Title 8">
            <a:extLst>
              <a:ext uri="{FF2B5EF4-FFF2-40B4-BE49-F238E27FC236}">
                <a16:creationId xmlns:a16="http://schemas.microsoft.com/office/drawing/2014/main" id="{DF1C1573-4216-44B9-8818-E245D3293C39}"/>
              </a:ext>
            </a:extLst>
          </p:cNvPr>
          <p:cNvSpPr>
            <a:spLocks noGrp="1"/>
          </p:cNvSpPr>
          <p:nvPr>
            <p:ph type="title"/>
          </p:nvPr>
        </p:nvSpPr>
        <p:spPr>
          <a:xfrm>
            <a:off x="1154954" y="2099733"/>
            <a:ext cx="8827245" cy="2677648"/>
          </a:xfrm>
        </p:spPr>
        <p:txBody>
          <a:bodyPr vert="horz" lIns="91440" tIns="45720" rIns="91440" bIns="45720" rtlCol="0" anchor="b">
            <a:normAutofit/>
          </a:bodyPr>
          <a:lstStyle/>
          <a:p>
            <a:r>
              <a:rPr lang="en-US" sz="5400">
                <a:latin typeface="+mj-lt"/>
              </a:rPr>
              <a:t>Administrative Changes</a:t>
            </a:r>
          </a:p>
        </p:txBody>
      </p:sp>
      <p:sp>
        <p:nvSpPr>
          <p:cNvPr id="82" name="Rectangle 81">
            <a:extLst>
              <a:ext uri="{FF2B5EF4-FFF2-40B4-BE49-F238E27FC236}">
                <a16:creationId xmlns:a16="http://schemas.microsoft.com/office/drawing/2014/main" id="{20B7E175-A6E0-454B-BB5F-33FE3814DD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Slide Number Placeholder 4">
            <a:extLst>
              <a:ext uri="{FF2B5EF4-FFF2-40B4-BE49-F238E27FC236}">
                <a16:creationId xmlns:a16="http://schemas.microsoft.com/office/drawing/2014/main" id="{3142ACB7-740D-49F3-9196-2F3EC5274304}"/>
              </a:ext>
            </a:extLst>
          </p:cNvPr>
          <p:cNvSpPr>
            <a:spLocks noGrp="1"/>
          </p:cNvSpPr>
          <p:nvPr>
            <p:ph type="sldNum" sz="quarter" idx="12"/>
          </p:nvPr>
        </p:nvSpPr>
        <p:spPr>
          <a:xfrm>
            <a:off x="10351008" y="292608"/>
            <a:ext cx="838199" cy="767687"/>
          </a:xfrm>
        </p:spPr>
        <p:txBody>
          <a:bodyPr vert="horz" lIns="91440" tIns="45720" rIns="91440" bIns="45720" rtlCol="0" anchor="b">
            <a:normAutofit/>
          </a:bodyPr>
          <a:lstStyle/>
          <a:p>
            <a:pPr>
              <a:spcAft>
                <a:spcPts val="600"/>
              </a:spcAft>
            </a:pPr>
            <a:fld id="{D57F1E4F-1CFF-5643-939E-217C01CDF565}" type="slidenum">
              <a:rPr lang="en-US">
                <a:latin typeface="+mn-lt"/>
              </a:rPr>
              <a:pPr>
                <a:spcAft>
                  <a:spcPts val="600"/>
                </a:spcAft>
              </a:pPr>
              <a:t>8</a:t>
            </a:fld>
            <a:endParaRPr lang="en-US">
              <a:latin typeface="+mn-lt"/>
            </a:endParaRPr>
          </a:p>
        </p:txBody>
      </p:sp>
    </p:spTree>
    <p:extLst>
      <p:ext uri="{BB962C8B-B14F-4D97-AF65-F5344CB8AC3E}">
        <p14:creationId xmlns:p14="http://schemas.microsoft.com/office/powerpoint/2010/main" val="3456350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 name="Rectangle 14">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C52BB558-B616-4182-9351-4ACDCC2525C2}"/>
              </a:ext>
            </a:extLst>
          </p:cNvPr>
          <p:cNvSpPr>
            <a:spLocks noGrp="1"/>
          </p:cNvSpPr>
          <p:nvPr>
            <p:ph type="title"/>
          </p:nvPr>
        </p:nvSpPr>
        <p:spPr>
          <a:xfrm>
            <a:off x="1000372" y="1209957"/>
            <a:ext cx="3034580" cy="4438087"/>
          </a:xfrm>
        </p:spPr>
        <p:txBody>
          <a:bodyPr anchor="ctr">
            <a:normAutofit/>
          </a:bodyPr>
          <a:lstStyle/>
          <a:p>
            <a:pPr algn="r"/>
            <a:r>
              <a:rPr lang="en-US" sz="3200">
                <a:solidFill>
                  <a:schemeClr val="tx1"/>
                </a:solidFill>
              </a:rPr>
              <a:t>Possibilities and Limitations</a:t>
            </a:r>
          </a:p>
        </p:txBody>
      </p:sp>
      <p:sp>
        <p:nvSpPr>
          <p:cNvPr id="3" name="Content Placeholder 2">
            <a:extLst>
              <a:ext uri="{FF2B5EF4-FFF2-40B4-BE49-F238E27FC236}">
                <a16:creationId xmlns:a16="http://schemas.microsoft.com/office/drawing/2014/main" id="{9E160DA0-DBF8-4C79-BB07-D91EF599F843}"/>
              </a:ext>
            </a:extLst>
          </p:cNvPr>
          <p:cNvSpPr>
            <a:spLocks noGrp="1"/>
          </p:cNvSpPr>
          <p:nvPr>
            <p:ph idx="1"/>
          </p:nvPr>
        </p:nvSpPr>
        <p:spPr>
          <a:xfrm>
            <a:off x="4678424" y="1059025"/>
            <a:ext cx="5302189" cy="4739950"/>
          </a:xfrm>
        </p:spPr>
        <p:txBody>
          <a:bodyPr anchor="ctr">
            <a:normAutofit/>
          </a:bodyPr>
          <a:lstStyle/>
          <a:p>
            <a:r>
              <a:rPr lang="en-US" sz="2400" dirty="0">
                <a:solidFill>
                  <a:schemeClr val="tx1"/>
                </a:solidFill>
              </a:rPr>
              <a:t>The Trump Administration has made over 400 changes to immigration policy through administrative mechanisms</a:t>
            </a:r>
          </a:p>
          <a:p>
            <a:r>
              <a:rPr lang="en-US" sz="2400" dirty="0">
                <a:solidFill>
                  <a:schemeClr val="tx1"/>
                </a:solidFill>
              </a:rPr>
              <a:t>These can be changed by the Executive Branch, acting alone, but there are processes must be followed to survive legal challenges</a:t>
            </a:r>
          </a:p>
        </p:txBody>
      </p:sp>
      <p:sp>
        <p:nvSpPr>
          <p:cNvPr id="5" name="Slide Number Placeholder 4">
            <a:extLst>
              <a:ext uri="{FF2B5EF4-FFF2-40B4-BE49-F238E27FC236}">
                <a16:creationId xmlns:a16="http://schemas.microsoft.com/office/drawing/2014/main" id="{3140E098-3C7A-4B7E-A4EB-9984349600F5}"/>
              </a:ext>
            </a:extLst>
          </p:cNvPr>
          <p:cNvSpPr>
            <a:spLocks noGrp="1"/>
          </p:cNvSpPr>
          <p:nvPr>
            <p:ph type="sldNum" sz="quarter" idx="12"/>
          </p:nvPr>
        </p:nvSpPr>
        <p:spPr>
          <a:xfrm>
            <a:off x="11017538" y="610622"/>
            <a:ext cx="685802" cy="766675"/>
          </a:xfrm>
        </p:spPr>
        <p:txBody>
          <a:bodyPr anchor="ctr">
            <a:normAutofit/>
          </a:bodyPr>
          <a:lstStyle/>
          <a:p>
            <a:pPr>
              <a:spcAft>
                <a:spcPts val="600"/>
              </a:spcAft>
            </a:pPr>
            <a:fld id="{D57F1E4F-1CFF-5643-939E-217C01CDF565}" type="slidenum">
              <a:rPr lang="en-US" sz="2000">
                <a:solidFill>
                  <a:srgbClr val="FFFFFF"/>
                </a:solidFill>
              </a:rPr>
              <a:pPr>
                <a:spcAft>
                  <a:spcPts val="600"/>
                </a:spcAft>
              </a:pPr>
              <a:t>9</a:t>
            </a:fld>
            <a:endParaRPr lang="en-US" sz="2000">
              <a:solidFill>
                <a:srgbClr val="FFFFFF"/>
              </a:solidFill>
            </a:endParaRPr>
          </a:p>
        </p:txBody>
      </p:sp>
      <p:cxnSp>
        <p:nvCxnSpPr>
          <p:cNvPr id="18" name="Straight Connector 17">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983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5">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5A408"/>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996</Words>
  <Application>Microsoft Office PowerPoint</Application>
  <PresentationFormat>Widescreen</PresentationFormat>
  <Paragraphs>114</Paragraphs>
  <Slides>18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Century Gothic</vt:lpstr>
      <vt:lpstr>Wingdings 3</vt:lpstr>
      <vt:lpstr>Ion Boardroom</vt:lpstr>
      <vt:lpstr>2020 Election Impact: Immigration Outlook</vt:lpstr>
      <vt:lpstr>National Immigration Law Center (NILC)</vt:lpstr>
      <vt:lpstr>Protecting Immigrant Families</vt:lpstr>
      <vt:lpstr>Priorities and Opportunities</vt:lpstr>
      <vt:lpstr>Biden Immigration Priorities</vt:lpstr>
      <vt:lpstr>Alejandro Myorkas</vt:lpstr>
      <vt:lpstr>Legislation</vt:lpstr>
      <vt:lpstr>Administrative Changes</vt:lpstr>
      <vt:lpstr>Possibilities and Limitations</vt:lpstr>
      <vt:lpstr>Regulations</vt:lpstr>
      <vt:lpstr>Example: Public Charge</vt:lpstr>
      <vt:lpstr>Proposed Regulations</vt:lpstr>
      <vt:lpstr>Executive Orders, Proclamations, Memoranda</vt:lpstr>
      <vt:lpstr>Internal Agency Policies</vt:lpstr>
      <vt:lpstr>Affirmative Policies</vt:lpstr>
      <vt:lpstr>California</vt:lpstr>
      <vt:lpstr>State Legislation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Election Impact: Immigration Outlook</dc:title>
  <dc:creator>Gabrielle Lessard</dc:creator>
  <cp:lastModifiedBy>Gabrielle Lessard</cp:lastModifiedBy>
  <cp:revision>3</cp:revision>
  <dcterms:created xsi:type="dcterms:W3CDTF">2020-12-10T18:15:17Z</dcterms:created>
  <dcterms:modified xsi:type="dcterms:W3CDTF">2020-12-10T18:49:36Z</dcterms:modified>
</cp:coreProperties>
</file>