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1" r:id="rId2"/>
    <p:sldId id="306" r:id="rId3"/>
    <p:sldId id="315" r:id="rId4"/>
    <p:sldId id="307" r:id="rId5"/>
    <p:sldId id="313" r:id="rId6"/>
    <p:sldId id="316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28" autoAdjust="0"/>
  </p:normalViewPr>
  <p:slideViewPr>
    <p:cSldViewPr>
      <p:cViewPr varScale="1">
        <p:scale>
          <a:sx n="104" d="100"/>
          <a:sy n="104" d="100"/>
        </p:scale>
        <p:origin x="-1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8650" cy="481013"/>
          </a:xfrm>
          <a:prstGeom prst="rect">
            <a:avLst/>
          </a:prstGeom>
        </p:spPr>
        <p:txBody>
          <a:bodyPr vert="horz" lIns="95496" tIns="47748" rIns="95496" bIns="47748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963" y="0"/>
            <a:ext cx="3168650" cy="481013"/>
          </a:xfrm>
          <a:prstGeom prst="rect">
            <a:avLst/>
          </a:prstGeom>
        </p:spPr>
        <p:txBody>
          <a:bodyPr vert="horz" lIns="95496" tIns="47748" rIns="95496" bIns="47748" rtlCol="0"/>
          <a:lstStyle>
            <a:lvl1pPr algn="r">
              <a:defRPr sz="1200"/>
            </a:lvl1pPr>
          </a:lstStyle>
          <a:p>
            <a:pPr>
              <a:defRPr/>
            </a:pPr>
            <a:fld id="{8E9103AF-8381-40CB-8572-5C1B56F1D261}" type="datetimeFigureOut">
              <a:rPr lang="en-US"/>
              <a:pPr>
                <a:defRPr/>
              </a:pPr>
              <a:t>8/17/2012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8600"/>
            <a:ext cx="3168650" cy="481013"/>
          </a:xfrm>
          <a:prstGeom prst="rect">
            <a:avLst/>
          </a:prstGeom>
        </p:spPr>
        <p:txBody>
          <a:bodyPr vert="horz" lIns="95496" tIns="47748" rIns="95496" bIns="4774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963" y="9118600"/>
            <a:ext cx="3168650" cy="481013"/>
          </a:xfrm>
          <a:prstGeom prst="rect">
            <a:avLst/>
          </a:prstGeom>
        </p:spPr>
        <p:txBody>
          <a:bodyPr vert="horz" lIns="95496" tIns="47748" rIns="95496" bIns="47748" rtlCol="0" anchor="b"/>
          <a:lstStyle>
            <a:lvl1pPr algn="r">
              <a:defRPr sz="1200"/>
            </a:lvl1pPr>
          </a:lstStyle>
          <a:p>
            <a:pPr>
              <a:defRPr/>
            </a:pPr>
            <a:fld id="{BFEDBFA0-8DE9-4287-BCD3-635C6C66B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 smtClean="0"/>
            </a:lvl1pPr>
          </a:lstStyle>
          <a:p>
            <a:pPr>
              <a:defRPr/>
            </a:pPr>
            <a:fld id="{07EF36BF-AF96-466A-B555-7226D496900D}" type="datetimeFigureOut">
              <a:rPr lang="en-US"/>
              <a:pPr>
                <a:defRPr/>
              </a:pPr>
              <a:t>8/17/2012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</p:spPr>
        <p:txBody>
          <a:bodyPr vert="horz" lIns="94851" tIns="47425" rIns="94851" bIns="4742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66EB31B-753C-4422-8A68-4D3D057E2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0" name="Picture 7" descr="CAI_logo_2007"/>
          <p:cNvPicPr>
            <a:picLocks noChangeAspect="1" noChangeArrowheads="1"/>
          </p:cNvPicPr>
          <p:nvPr userDrawn="1"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7772400" y="5791200"/>
            <a:ext cx="1216025" cy="912813"/>
          </a:xfrm>
          <a:prstGeom prst="rect">
            <a:avLst/>
          </a:prstGeom>
          <a:noFill/>
          <a:ln w="57150">
            <a:solidFill>
              <a:srgbClr val="3366FF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Child Rights &amp; Remedies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Fall </a:t>
            </a:r>
            <a:r>
              <a:rPr lang="en-US" sz="2000" dirty="0" smtClean="0"/>
              <a:t>2012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b="1" dirty="0" smtClean="0"/>
              <a:t>Class 15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Review of Class # 14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dirty="0" smtClean="0"/>
              <a:t>Review of Foster Care Leading Cases</a:t>
            </a:r>
          </a:p>
          <a:p>
            <a:pPr marL="1314450" lvl="2" indent="-514350">
              <a:spcAft>
                <a:spcPts val="1800"/>
              </a:spcAft>
              <a:buFont typeface="+mj-lt"/>
              <a:buAutoNum type="arabicParenR"/>
            </a:pPr>
            <a:r>
              <a:rPr lang="en-US" i="1" dirty="0" err="1" smtClean="0"/>
              <a:t>Stritzinger</a:t>
            </a:r>
            <a:endParaRPr lang="en-US" i="1" dirty="0" smtClean="0"/>
          </a:p>
          <a:p>
            <a:pPr marL="1314450" lvl="2" indent="-514350">
              <a:spcAft>
                <a:spcPts val="1800"/>
              </a:spcAft>
              <a:buFont typeface="+mj-lt"/>
              <a:buAutoNum type="arabicParenR"/>
            </a:pPr>
            <a:r>
              <a:rPr lang="en-US" i="1" dirty="0" smtClean="0"/>
              <a:t>Lassiter</a:t>
            </a:r>
          </a:p>
          <a:p>
            <a:pPr marL="1314450" lvl="2" indent="-514350">
              <a:spcAft>
                <a:spcPts val="1800"/>
              </a:spcAft>
              <a:buFont typeface="+mj-lt"/>
              <a:buAutoNum type="arabicParenR"/>
            </a:pPr>
            <a:r>
              <a:rPr lang="en-US" i="1" dirty="0" smtClean="0"/>
              <a:t>Kenny A.</a:t>
            </a:r>
          </a:p>
          <a:p>
            <a:pPr marL="1314450" lvl="2" indent="-514350">
              <a:spcAft>
                <a:spcPts val="1800"/>
              </a:spcAft>
              <a:buFont typeface="+mj-lt"/>
              <a:buAutoNum type="arabicParenR"/>
            </a:pPr>
            <a:r>
              <a:rPr lang="en-US" i="1" dirty="0" err="1" smtClean="0"/>
              <a:t>Santosky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FOSTER PARENT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i="1" dirty="0" smtClean="0"/>
              <a:t>Smith v. Organization of Foster Families for Equality &amp; Reform (OFFER)  </a:t>
            </a:r>
            <a:r>
              <a:rPr lang="en-US" dirty="0" smtClean="0"/>
              <a:t>U.S. (1977)</a:t>
            </a:r>
            <a:br>
              <a:rPr lang="en-US" dirty="0" smtClean="0"/>
            </a:b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Trend toward “De Facto” Parent Recognition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Permanent Placement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endParaRPr lang="en-US" sz="2800" i="1" dirty="0" smtClean="0"/>
          </a:p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i="1" dirty="0" smtClean="0"/>
              <a:t>Drummond v. Fulton County Department of Family &amp; Children’s Services</a:t>
            </a:r>
            <a:br>
              <a:rPr lang="en-US" i="1" dirty="0" smtClean="0"/>
            </a:br>
            <a:r>
              <a:rPr lang="en-US" sz="2800" dirty="0" smtClean="0"/>
              <a:t> (5th Cir. 1977)</a:t>
            </a:r>
          </a:p>
          <a:p>
            <a:pPr marL="514350" indent="-514350">
              <a:spcAft>
                <a:spcPts val="1800"/>
              </a:spcAft>
              <a:buNone/>
            </a:pPr>
            <a:r>
              <a:rPr lang="en-US" dirty="0" smtClean="0"/>
              <a:t>		-- Racial equality vs. best interests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Foster Care Reforms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dirty="0" smtClean="0"/>
              <a:t>Pew Commission Recommendations</a:t>
            </a:r>
          </a:p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dirty="0" smtClean="0"/>
              <a:t>Problems:</a:t>
            </a:r>
          </a:p>
          <a:p>
            <a:pPr marL="914400" lvl="1" indent="-514350"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 smtClean="0"/>
              <a:t>Prevention  (Unwed/poverty; parenting education, meth addiction)</a:t>
            </a:r>
          </a:p>
          <a:p>
            <a:pPr marL="914400" lvl="1" indent="-514350"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 smtClean="0"/>
              <a:t>Movement/permanence: Family Foster Care Supply and Adoptions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Foster </a:t>
            </a:r>
            <a:r>
              <a:rPr lang="en-US" smtClean="0"/>
              <a:t>Care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514350"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 smtClean="0"/>
              <a:t>Caseloads</a:t>
            </a:r>
          </a:p>
          <a:p>
            <a:pPr marL="914400" lvl="1" indent="-514350"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 smtClean="0"/>
              <a:t>Transition to Adulthood  </a:t>
            </a:r>
          </a:p>
          <a:p>
            <a:pPr marL="1314450" lvl="2" indent="-514350"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 smtClean="0"/>
              <a:t>TILP  16 to 18 years of age</a:t>
            </a:r>
          </a:p>
          <a:p>
            <a:pPr marL="1314450" lvl="2" indent="-514350"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 smtClean="0"/>
              <a:t>THP Plus</a:t>
            </a:r>
          </a:p>
          <a:p>
            <a:pPr marL="1314450" lvl="2" indent="-514350"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 smtClean="0"/>
              <a:t>Fostering Connections</a:t>
            </a:r>
          </a:p>
          <a:p>
            <a:pPr marL="1314450" lvl="2" indent="-514350"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 smtClean="0"/>
              <a:t>Post Emancipation Trusts  (TLC)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08 CAI Template">
  <a:themeElements>
    <a:clrScheme name="2008 CAI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8 CAI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008 CAI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2008 CAI Template</Template>
  <TotalTime>6769</TotalTime>
  <Words>114</Words>
  <Application>Microsoft Office PowerPoint</Application>
  <PresentationFormat>On-screen Show (4:3)</PresentationFormat>
  <Paragraphs>36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2008 CAI Template</vt:lpstr>
      <vt:lpstr>Child Rights &amp; Remedies Fall 2012</vt:lpstr>
      <vt:lpstr>Review of Class # 14</vt:lpstr>
      <vt:lpstr>FOSTER PARENT STATUS</vt:lpstr>
      <vt:lpstr>Permanent Placement</vt:lpstr>
      <vt:lpstr>Foster Care Reforms</vt:lpstr>
      <vt:lpstr>Foster Care Reform</vt:lpstr>
    </vt:vector>
  </TitlesOfParts>
  <Company>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Advocacy Institute</dc:title>
  <dc:creator>Elisa Weichel</dc:creator>
  <cp:lastModifiedBy>Robert Fellmeth</cp:lastModifiedBy>
  <cp:revision>265</cp:revision>
  <dcterms:created xsi:type="dcterms:W3CDTF">2008-06-02T17:43:36Z</dcterms:created>
  <dcterms:modified xsi:type="dcterms:W3CDTF">2012-08-18T06:30:49Z</dcterms:modified>
</cp:coreProperties>
</file>